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x="18288000" cy="10287000"/>
  <p:notesSz cx="6858000" cy="9144000"/>
  <p:embeddedFontLst>
    <p:embeddedFont>
      <p:font typeface="Angella White" panose="020B0604020202020204" charset="0"/>
      <p:regular r:id="rId37"/>
    </p:embeddedFont>
    <p:embeddedFont>
      <p:font typeface="Kulachat Serif" panose="020B0604020202020204" charset="-34"/>
      <p:regular r:id="rId38"/>
    </p:embeddedFont>
    <p:embeddedFont>
      <p:font typeface="Kulachat Serif Bold" panose="020B0604020202020204" charset="-34"/>
      <p:regular r:id="rId39"/>
    </p:embeddedFont>
    <p:embeddedFont>
      <p:font typeface="Kulachat Serif Italics" panose="020B0604020202020204" charset="-34"/>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8" d="100"/>
          <a:sy n="58" d="100"/>
        </p:scale>
        <p:origin x="21" y="68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2.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1.fntdata"/><Relationship Id="rId40" Type="http://schemas.openxmlformats.org/officeDocument/2006/relationships/font" Target="fonts/font4.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0.svg"/><Relationship Id="rId3" Type="http://schemas.openxmlformats.org/officeDocument/2006/relationships/image" Target="../media/image25.svg"/><Relationship Id="rId7" Type="http://schemas.openxmlformats.org/officeDocument/2006/relationships/image" Target="../media/image21.svg"/><Relationship Id="rId12" Type="http://schemas.openxmlformats.org/officeDocument/2006/relationships/image" Target="../media/image3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8.svg"/><Relationship Id="rId5" Type="http://schemas.openxmlformats.org/officeDocument/2006/relationships/image" Target="../media/image15.svg"/><Relationship Id="rId10" Type="http://schemas.openxmlformats.org/officeDocument/2006/relationships/image" Target="../media/image37.png"/><Relationship Id="rId4" Type="http://schemas.openxmlformats.org/officeDocument/2006/relationships/image" Target="../media/image14.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2.svg"/><Relationship Id="rId7" Type="http://schemas.openxmlformats.org/officeDocument/2006/relationships/image" Target="../media/image21.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4.svg"/><Relationship Id="rId10" Type="http://schemas.openxmlformats.org/officeDocument/2006/relationships/image" Target="../media/image45.jpeg"/><Relationship Id="rId4" Type="http://schemas.openxmlformats.org/officeDocument/2006/relationships/image" Target="../media/image43.png"/><Relationship Id="rId9" Type="http://schemas.openxmlformats.org/officeDocument/2006/relationships/image" Target="../media/image23.sv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40.svg"/><Relationship Id="rId3" Type="http://schemas.openxmlformats.org/officeDocument/2006/relationships/image" Target="../media/image47.svg"/><Relationship Id="rId7" Type="http://schemas.openxmlformats.org/officeDocument/2006/relationships/image" Target="../media/image21.svg"/><Relationship Id="rId12" Type="http://schemas.openxmlformats.org/officeDocument/2006/relationships/image" Target="../media/image39.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38.svg"/><Relationship Id="rId5" Type="http://schemas.openxmlformats.org/officeDocument/2006/relationships/image" Target="../media/image15.svg"/><Relationship Id="rId10" Type="http://schemas.openxmlformats.org/officeDocument/2006/relationships/image" Target="../media/image37.png"/><Relationship Id="rId4" Type="http://schemas.openxmlformats.org/officeDocument/2006/relationships/image" Target="../media/image14.png"/><Relationship Id="rId9" Type="http://schemas.openxmlformats.org/officeDocument/2006/relationships/image" Target="../media/image23.sv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2.svg"/><Relationship Id="rId7" Type="http://schemas.openxmlformats.org/officeDocument/2006/relationships/image" Target="../media/image21.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5.svg"/><Relationship Id="rId10" Type="http://schemas.openxmlformats.org/officeDocument/2006/relationships/image" Target="../media/image48.jpeg"/><Relationship Id="rId4" Type="http://schemas.openxmlformats.org/officeDocument/2006/relationships/image" Target="../media/image14.png"/><Relationship Id="rId9" Type="http://schemas.openxmlformats.org/officeDocument/2006/relationships/image" Target="../media/image23.svg"/></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2.svg"/><Relationship Id="rId7" Type="http://schemas.openxmlformats.org/officeDocument/2006/relationships/image" Target="../media/image21.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4.svg"/><Relationship Id="rId10"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23.sv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5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3.sv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3.sv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3.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3.sv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15.svg"/><Relationship Id="rId7" Type="http://schemas.openxmlformats.org/officeDocument/2006/relationships/image" Target="../media/image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3.sv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2.svg"/><Relationship Id="rId7" Type="http://schemas.openxmlformats.org/officeDocument/2006/relationships/image" Target="../media/image2.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svg"/><Relationship Id="rId10" Type="http://schemas.openxmlformats.org/officeDocument/2006/relationships/image" Target="../media/image15.svg"/><Relationship Id="rId4" Type="http://schemas.openxmlformats.org/officeDocument/2006/relationships/image" Target="../media/image7.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svg"/><Relationship Id="rId7" Type="http://schemas.openxmlformats.org/officeDocument/2006/relationships/image" Target="../media/image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2.svg"/><Relationship Id="rId10" Type="http://schemas.openxmlformats.org/officeDocument/2006/relationships/image" Target="../media/image52.jpeg"/><Relationship Id="rId4" Type="http://schemas.openxmlformats.org/officeDocument/2006/relationships/image" Target="../media/image11.png"/><Relationship Id="rId9"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51.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23.sv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4.svg"/><Relationship Id="rId5" Type="http://schemas.openxmlformats.org/officeDocument/2006/relationships/image" Target="../media/image15.svg"/><Relationship Id="rId10" Type="http://schemas.openxmlformats.org/officeDocument/2006/relationships/image" Target="../media/image53.png"/><Relationship Id="rId4" Type="http://schemas.openxmlformats.org/officeDocument/2006/relationships/image" Target="../media/image14.png"/><Relationship Id="rId9" Type="http://schemas.openxmlformats.org/officeDocument/2006/relationships/image" Target="../media/image23.svg"/></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4.svg"/><Relationship Id="rId5" Type="http://schemas.openxmlformats.org/officeDocument/2006/relationships/image" Target="../media/image15.svg"/><Relationship Id="rId10" Type="http://schemas.openxmlformats.org/officeDocument/2006/relationships/image" Target="../media/image53.png"/><Relationship Id="rId4" Type="http://schemas.openxmlformats.org/officeDocument/2006/relationships/image" Target="../media/image14.png"/><Relationship Id="rId9" Type="http://schemas.openxmlformats.org/officeDocument/2006/relationships/image" Target="../media/image23.svg"/></Relationships>
</file>

<file path=ppt/slides/_rels/slide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svg"/><Relationship Id="rId7" Type="http://schemas.openxmlformats.org/officeDocument/2006/relationships/image" Target="../media/image10.svg"/><Relationship Id="rId12"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4.svg"/><Relationship Id="rId5" Type="http://schemas.openxmlformats.org/officeDocument/2006/relationships/image" Target="../media/image15.svg"/><Relationship Id="rId10" Type="http://schemas.openxmlformats.org/officeDocument/2006/relationships/image" Target="../media/image53.png"/><Relationship Id="rId4" Type="http://schemas.openxmlformats.org/officeDocument/2006/relationships/image" Target="../media/image14.png"/><Relationship Id="rId9" Type="http://schemas.openxmlformats.org/officeDocument/2006/relationships/image" Target="../media/image23.svg"/></Relationships>
</file>

<file path=ppt/slides/_rels/slide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7.svg"/><Relationship Id="rId7" Type="http://schemas.openxmlformats.org/officeDocument/2006/relationships/image" Target="../media/image10.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4.svg"/><Relationship Id="rId5" Type="http://schemas.openxmlformats.org/officeDocument/2006/relationships/image" Target="../media/image44.svg"/><Relationship Id="rId10" Type="http://schemas.openxmlformats.org/officeDocument/2006/relationships/image" Target="../media/image53.png"/><Relationship Id="rId4" Type="http://schemas.openxmlformats.org/officeDocument/2006/relationships/image" Target="../media/image43.png"/><Relationship Id="rId9" Type="http://schemas.openxmlformats.org/officeDocument/2006/relationships/image" Target="../media/image23.svg"/></Relationships>
</file>

<file path=ppt/slides/_rels/slide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7.svg"/><Relationship Id="rId7" Type="http://schemas.openxmlformats.org/officeDocument/2006/relationships/image" Target="../media/image10.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4.svg"/><Relationship Id="rId5" Type="http://schemas.openxmlformats.org/officeDocument/2006/relationships/image" Target="../media/image44.svg"/><Relationship Id="rId10" Type="http://schemas.openxmlformats.org/officeDocument/2006/relationships/image" Target="../media/image53.png"/><Relationship Id="rId4" Type="http://schemas.openxmlformats.org/officeDocument/2006/relationships/image" Target="../media/image43.png"/><Relationship Id="rId9" Type="http://schemas.openxmlformats.org/officeDocument/2006/relationships/image" Target="../media/image23.svg"/></Relationships>
</file>

<file path=ppt/slides/_rels/slide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7.svg"/><Relationship Id="rId7" Type="http://schemas.openxmlformats.org/officeDocument/2006/relationships/image" Target="../media/image10.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4.svg"/><Relationship Id="rId5" Type="http://schemas.openxmlformats.org/officeDocument/2006/relationships/image" Target="../media/image15.svg"/><Relationship Id="rId10" Type="http://schemas.openxmlformats.org/officeDocument/2006/relationships/image" Target="../media/image53.png"/><Relationship Id="rId4" Type="http://schemas.openxmlformats.org/officeDocument/2006/relationships/image" Target="../media/image14.png"/><Relationship Id="rId9" Type="http://schemas.openxmlformats.org/officeDocument/2006/relationships/image" Target="../media/image23.svg"/></Relationships>
</file>

<file path=ppt/slides/_rels/slide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7.svg"/><Relationship Id="rId7" Type="http://schemas.openxmlformats.org/officeDocument/2006/relationships/image" Target="../media/image10.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4.svg"/><Relationship Id="rId5" Type="http://schemas.openxmlformats.org/officeDocument/2006/relationships/image" Target="../media/image15.svg"/><Relationship Id="rId10" Type="http://schemas.openxmlformats.org/officeDocument/2006/relationships/image" Target="../media/image53.png"/><Relationship Id="rId4" Type="http://schemas.openxmlformats.org/officeDocument/2006/relationships/image" Target="../media/image14.png"/><Relationship Id="rId9" Type="http://schemas.openxmlformats.org/officeDocument/2006/relationships/image" Target="../media/image23.svg"/></Relationships>
</file>

<file path=ppt/slides/_rels/slide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57.svg"/><Relationship Id="rId7" Type="http://schemas.openxmlformats.org/officeDocument/2006/relationships/image" Target="../media/image10.sv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54.svg"/><Relationship Id="rId5" Type="http://schemas.openxmlformats.org/officeDocument/2006/relationships/image" Target="../media/image44.svg"/><Relationship Id="rId10" Type="http://schemas.openxmlformats.org/officeDocument/2006/relationships/image" Target="../media/image53.png"/><Relationship Id="rId4" Type="http://schemas.openxmlformats.org/officeDocument/2006/relationships/image" Target="../media/image43.png"/><Relationship Id="rId9" Type="http://schemas.openxmlformats.org/officeDocument/2006/relationships/image" Target="../media/image23.svg"/></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svg"/><Relationship Id="rId7" Type="http://schemas.openxmlformats.org/officeDocument/2006/relationships/image" Target="../media/image1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7.svg"/><Relationship Id="rId5" Type="http://schemas.openxmlformats.org/officeDocument/2006/relationships/image" Target="../media/image10.svg"/><Relationship Id="rId10"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2.svg"/></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5.svg"/><Relationship Id="rId10" Type="http://schemas.openxmlformats.org/officeDocument/2006/relationships/image" Target="../media/image58.jpeg"/><Relationship Id="rId4" Type="http://schemas.openxmlformats.org/officeDocument/2006/relationships/image" Target="../media/image14.png"/><Relationship Id="rId9" Type="http://schemas.openxmlformats.org/officeDocument/2006/relationships/image" Target="../media/image12.svg"/></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0.svg"/><Relationship Id="rId7" Type="http://schemas.openxmlformats.org/officeDocument/2006/relationships/image" Target="../media/image23.sv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64.svg"/><Relationship Id="rId5" Type="http://schemas.openxmlformats.org/officeDocument/2006/relationships/image" Target="../media/image4.svg"/><Relationship Id="rId10" Type="http://schemas.openxmlformats.org/officeDocument/2006/relationships/image" Target="../media/image63.png"/><Relationship Id="rId4" Type="http://schemas.openxmlformats.org/officeDocument/2006/relationships/image" Target="../media/image3.png"/><Relationship Id="rId9" Type="http://schemas.openxmlformats.org/officeDocument/2006/relationships/image" Target="../media/image62.sv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svg"/><Relationship Id="rId7" Type="http://schemas.openxmlformats.org/officeDocument/2006/relationships/image" Target="../media/image1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29.svg"/><Relationship Id="rId5" Type="http://schemas.openxmlformats.org/officeDocument/2006/relationships/image" Target="../media/image10.svg"/><Relationship Id="rId10" Type="http://schemas.openxmlformats.org/officeDocument/2006/relationships/image" Target="../media/image28.png"/><Relationship Id="rId4" Type="http://schemas.openxmlformats.org/officeDocument/2006/relationships/image" Target="../media/image9.png"/><Relationship Id="rId9" Type="http://schemas.openxmlformats.org/officeDocument/2006/relationships/image" Target="../media/image2.sv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svg"/><Relationship Id="rId7" Type="http://schemas.openxmlformats.org/officeDocument/2006/relationships/image" Target="../media/image1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30.png"/><Relationship Id="rId4" Type="http://schemas.openxmlformats.org/officeDocument/2006/relationships/image" Target="../media/image9.png"/><Relationship Id="rId9"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5.svg"/><Relationship Id="rId7" Type="http://schemas.openxmlformats.org/officeDocument/2006/relationships/image" Target="../media/image1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33.png"/><Relationship Id="rId4" Type="http://schemas.openxmlformats.org/officeDocument/2006/relationships/image" Target="../media/image9.png"/><Relationship Id="rId9" Type="http://schemas.openxmlformats.org/officeDocument/2006/relationships/image" Target="../media/image32.sv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5.svg"/><Relationship Id="rId7" Type="http://schemas.openxmlformats.org/officeDocument/2006/relationships/image" Target="../media/image1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35.sv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5.svg"/><Relationship Id="rId7" Type="http://schemas.openxmlformats.org/officeDocument/2006/relationships/image" Target="../media/image12.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svg"/><Relationship Id="rId10" Type="http://schemas.openxmlformats.org/officeDocument/2006/relationships/image" Target="../media/image36.png"/><Relationship Id="rId4" Type="http://schemas.openxmlformats.org/officeDocument/2006/relationships/image" Target="../media/image9.png"/><Relationship Id="rId9"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5D4C6"/>
        </a:solidFill>
        <a:effectLst/>
      </p:bgPr>
    </p:bg>
    <p:spTree>
      <p:nvGrpSpPr>
        <p:cNvPr id="1" name=""/>
        <p:cNvGrpSpPr/>
        <p:nvPr/>
      </p:nvGrpSpPr>
      <p:grpSpPr>
        <a:xfrm>
          <a:off x="0" y="0"/>
          <a:ext cx="0" cy="0"/>
          <a:chOff x="0" y="0"/>
          <a:chExt cx="0" cy="0"/>
        </a:xfrm>
      </p:grpSpPr>
      <p:sp>
        <p:nvSpPr>
          <p:cNvPr id="2" name="Freeform 2"/>
          <p:cNvSpPr/>
          <p:nvPr/>
        </p:nvSpPr>
        <p:spPr>
          <a:xfrm>
            <a:off x="14997694" y="5903335"/>
            <a:ext cx="3078180" cy="6709930"/>
          </a:xfrm>
          <a:custGeom>
            <a:avLst/>
            <a:gdLst/>
            <a:ahLst/>
            <a:cxnLst/>
            <a:rect l="l" t="t" r="r" b="b"/>
            <a:pathLst>
              <a:path w="3078180" h="6709930">
                <a:moveTo>
                  <a:pt x="0" y="0"/>
                </a:moveTo>
                <a:lnTo>
                  <a:pt x="3078181" y="0"/>
                </a:lnTo>
                <a:lnTo>
                  <a:pt x="3078181" y="6709930"/>
                </a:lnTo>
                <a:lnTo>
                  <a:pt x="0" y="6709930"/>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grpSp>
        <p:nvGrpSpPr>
          <p:cNvPr id="3" name="Group 3"/>
          <p:cNvGrpSpPr/>
          <p:nvPr/>
        </p:nvGrpSpPr>
        <p:grpSpPr>
          <a:xfrm rot="-10800000">
            <a:off x="12176714" y="-1555083"/>
            <a:ext cx="7015142" cy="5679421"/>
            <a:chOff x="0" y="0"/>
            <a:chExt cx="9353523" cy="7572561"/>
          </a:xfrm>
        </p:grpSpPr>
        <p:sp>
          <p:nvSpPr>
            <p:cNvPr id="4" name="Freeform 4"/>
            <p:cNvSpPr/>
            <p:nvPr/>
          </p:nvSpPr>
          <p:spPr>
            <a:xfrm>
              <a:off x="0" y="0"/>
              <a:ext cx="6819446" cy="6856847"/>
            </a:xfrm>
            <a:custGeom>
              <a:avLst/>
              <a:gdLst/>
              <a:ahLst/>
              <a:cxnLst/>
              <a:rect l="l" t="t" r="r" b="b"/>
              <a:pathLst>
                <a:path w="6819446" h="6856847">
                  <a:moveTo>
                    <a:pt x="0" y="0"/>
                  </a:moveTo>
                  <a:lnTo>
                    <a:pt x="6819446" y="0"/>
                  </a:lnTo>
                  <a:lnTo>
                    <a:pt x="6819446" y="6856847"/>
                  </a:lnTo>
                  <a:lnTo>
                    <a:pt x="0" y="68568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flipV="1">
              <a:off x="1776098" y="1991407"/>
              <a:ext cx="3267251" cy="5581154"/>
            </a:xfrm>
            <a:custGeom>
              <a:avLst/>
              <a:gdLst/>
              <a:ahLst/>
              <a:cxnLst/>
              <a:rect l="l" t="t" r="r" b="b"/>
              <a:pathLst>
                <a:path w="3267251" h="5581154">
                  <a:moveTo>
                    <a:pt x="0" y="5581154"/>
                  </a:moveTo>
                  <a:lnTo>
                    <a:pt x="3267251" y="5581154"/>
                  </a:lnTo>
                  <a:lnTo>
                    <a:pt x="3267251" y="0"/>
                  </a:lnTo>
                  <a:lnTo>
                    <a:pt x="0" y="0"/>
                  </a:lnTo>
                  <a:lnTo>
                    <a:pt x="0" y="5581154"/>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5474250" y="2308489"/>
              <a:ext cx="3879273" cy="1911423"/>
            </a:xfrm>
            <a:custGeom>
              <a:avLst/>
              <a:gdLst/>
              <a:ahLst/>
              <a:cxnLst/>
              <a:rect l="l" t="t" r="r" b="b"/>
              <a:pathLst>
                <a:path w="3879273" h="1911423">
                  <a:moveTo>
                    <a:pt x="0" y="0"/>
                  </a:moveTo>
                  <a:lnTo>
                    <a:pt x="3879273" y="0"/>
                  </a:lnTo>
                  <a:lnTo>
                    <a:pt x="3879273" y="1911424"/>
                  </a:lnTo>
                  <a:lnTo>
                    <a:pt x="0" y="19114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7" name="TextBox 7"/>
          <p:cNvSpPr txBox="1"/>
          <p:nvPr/>
        </p:nvSpPr>
        <p:spPr>
          <a:xfrm>
            <a:off x="2340375" y="2155416"/>
            <a:ext cx="13607249" cy="3976502"/>
          </a:xfrm>
          <a:prstGeom prst="rect">
            <a:avLst/>
          </a:prstGeom>
        </p:spPr>
        <p:txBody>
          <a:bodyPr lIns="0" tIns="0" rIns="0" bIns="0" rtlCol="0" anchor="t">
            <a:spAutoFit/>
          </a:bodyPr>
          <a:lstStyle/>
          <a:p>
            <a:pPr algn="ctr">
              <a:lnSpc>
                <a:spcPts val="15620"/>
              </a:lnSpc>
            </a:pPr>
            <a:r>
              <a:rPr lang="en-US" sz="11157">
                <a:solidFill>
                  <a:srgbClr val="000000"/>
                </a:solidFill>
                <a:latin typeface="Angella White"/>
              </a:rPr>
              <a:t>The Gut-Mind Connection:</a:t>
            </a:r>
          </a:p>
          <a:p>
            <a:pPr algn="ctr">
              <a:lnSpc>
                <a:spcPts val="15620"/>
              </a:lnSpc>
            </a:pPr>
            <a:r>
              <a:rPr lang="en-US" sz="11157">
                <a:solidFill>
                  <a:srgbClr val="000000"/>
                </a:solidFill>
                <a:latin typeface="Angella White"/>
              </a:rPr>
              <a:t>Cultivating Wellness From Within</a:t>
            </a:r>
          </a:p>
        </p:txBody>
      </p:sp>
      <p:grpSp>
        <p:nvGrpSpPr>
          <p:cNvPr id="8" name="Group 8"/>
          <p:cNvGrpSpPr/>
          <p:nvPr/>
        </p:nvGrpSpPr>
        <p:grpSpPr>
          <a:xfrm>
            <a:off x="-2798279" y="5674528"/>
            <a:ext cx="8768578" cy="8753056"/>
            <a:chOff x="0" y="0"/>
            <a:chExt cx="11691438" cy="11670742"/>
          </a:xfrm>
        </p:grpSpPr>
        <p:sp>
          <p:nvSpPr>
            <p:cNvPr id="9" name="Freeform 9"/>
            <p:cNvSpPr/>
            <p:nvPr/>
          </p:nvSpPr>
          <p:spPr>
            <a:xfrm rot="-7023068">
              <a:off x="1516426" y="1482334"/>
              <a:ext cx="8658586" cy="8706074"/>
            </a:xfrm>
            <a:custGeom>
              <a:avLst/>
              <a:gdLst/>
              <a:ahLst/>
              <a:cxnLst/>
              <a:rect l="l" t="t" r="r" b="b"/>
              <a:pathLst>
                <a:path w="8658586" h="8706074">
                  <a:moveTo>
                    <a:pt x="0" y="0"/>
                  </a:moveTo>
                  <a:lnTo>
                    <a:pt x="8658586" y="0"/>
                  </a:lnTo>
                  <a:lnTo>
                    <a:pt x="8658586" y="8706074"/>
                  </a:lnTo>
                  <a:lnTo>
                    <a:pt x="0" y="87060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1031629">
              <a:off x="1990850" y="1230761"/>
              <a:ext cx="6267189" cy="2199214"/>
            </a:xfrm>
            <a:custGeom>
              <a:avLst/>
              <a:gdLst/>
              <a:ahLst/>
              <a:cxnLst/>
              <a:rect l="l" t="t" r="r" b="b"/>
              <a:pathLst>
                <a:path w="6267189" h="2199214">
                  <a:moveTo>
                    <a:pt x="0" y="0"/>
                  </a:moveTo>
                  <a:lnTo>
                    <a:pt x="6267189" y="0"/>
                  </a:lnTo>
                  <a:lnTo>
                    <a:pt x="6267189" y="2199213"/>
                  </a:lnTo>
                  <a:lnTo>
                    <a:pt x="0" y="21992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2909932" flipV="1">
              <a:off x="4832926" y="1805987"/>
              <a:ext cx="3267251" cy="5581154"/>
            </a:xfrm>
            <a:custGeom>
              <a:avLst/>
              <a:gdLst/>
              <a:ahLst/>
              <a:cxnLst/>
              <a:rect l="l" t="t" r="r" b="b"/>
              <a:pathLst>
                <a:path w="3267251" h="5581154">
                  <a:moveTo>
                    <a:pt x="0" y="5581154"/>
                  </a:moveTo>
                  <a:lnTo>
                    <a:pt x="3267251" y="5581154"/>
                  </a:lnTo>
                  <a:lnTo>
                    <a:pt x="3267251" y="0"/>
                  </a:lnTo>
                  <a:lnTo>
                    <a:pt x="0" y="0"/>
                  </a:lnTo>
                  <a:lnTo>
                    <a:pt x="0" y="5581154"/>
                  </a:lnTo>
                  <a:close/>
                </a:path>
              </a:pathLst>
            </a:custGeom>
            <a:blipFill>
              <a:blip r:embed="rId6">
                <a:extLst>
                  <a:ext uri="{96DAC541-7B7A-43D3-8B79-37D633B846F1}">
                    <asvg:svgBlip xmlns:asvg="http://schemas.microsoft.com/office/drawing/2016/SVG/main" r:embed="rId7"/>
                  </a:ext>
                </a:extLst>
              </a:blip>
              <a:stretch>
                <a:fillRect/>
              </a:stretch>
            </a:blipFill>
          </p:spPr>
        </p:sp>
      </p:grpSp>
      <p:sp>
        <p:nvSpPr>
          <p:cNvPr id="12" name="TextBox 12"/>
          <p:cNvSpPr txBox="1"/>
          <p:nvPr/>
        </p:nvSpPr>
        <p:spPr>
          <a:xfrm>
            <a:off x="4762761" y="6793874"/>
            <a:ext cx="8762478" cy="1287145"/>
          </a:xfrm>
          <a:prstGeom prst="rect">
            <a:avLst/>
          </a:prstGeom>
        </p:spPr>
        <p:txBody>
          <a:bodyPr lIns="0" tIns="0" rIns="0" bIns="0" rtlCol="0" anchor="t">
            <a:spAutoFit/>
          </a:bodyPr>
          <a:lstStyle/>
          <a:p>
            <a:pPr algn="ctr">
              <a:lnSpc>
                <a:spcPts val="5179"/>
              </a:lnSpc>
            </a:pPr>
            <a:r>
              <a:rPr lang="en-US" sz="3699">
                <a:solidFill>
                  <a:srgbClr val="726151"/>
                </a:solidFill>
                <a:latin typeface="Kulachat Serif"/>
              </a:rPr>
              <a:t>Presented by Chelsea Kazmierczak-Goethel, MSACN, CNS</a:t>
            </a:r>
          </a:p>
        </p:txBody>
      </p:sp>
      <p:sp>
        <p:nvSpPr>
          <p:cNvPr id="13" name="Freeform 13"/>
          <p:cNvSpPr/>
          <p:nvPr/>
        </p:nvSpPr>
        <p:spPr>
          <a:xfrm rot="1363955" flipH="1">
            <a:off x="-1407618" y="-242438"/>
            <a:ext cx="3637262" cy="7928637"/>
          </a:xfrm>
          <a:custGeom>
            <a:avLst/>
            <a:gdLst/>
            <a:ahLst/>
            <a:cxnLst/>
            <a:rect l="l" t="t" r="r" b="b"/>
            <a:pathLst>
              <a:path w="3637262" h="7928637">
                <a:moveTo>
                  <a:pt x="3637262" y="0"/>
                </a:moveTo>
                <a:lnTo>
                  <a:pt x="0" y="0"/>
                </a:lnTo>
                <a:lnTo>
                  <a:pt x="0" y="7928637"/>
                </a:lnTo>
                <a:lnTo>
                  <a:pt x="3637262" y="7928637"/>
                </a:lnTo>
                <a:lnTo>
                  <a:pt x="3637262"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E9D90"/>
        </a:solidFill>
        <a:effectLst/>
      </p:bgPr>
    </p:bg>
    <p:spTree>
      <p:nvGrpSpPr>
        <p:cNvPr id="1" name=""/>
        <p:cNvGrpSpPr/>
        <p:nvPr/>
      </p:nvGrpSpPr>
      <p:grpSpPr>
        <a:xfrm>
          <a:off x="0" y="0"/>
          <a:ext cx="0" cy="0"/>
          <a:chOff x="0" y="0"/>
          <a:chExt cx="0" cy="0"/>
        </a:xfrm>
      </p:grpSpPr>
      <p:sp>
        <p:nvSpPr>
          <p:cNvPr id="2" name="Freeform 2"/>
          <p:cNvSpPr/>
          <p:nvPr/>
        </p:nvSpPr>
        <p:spPr>
          <a:xfrm rot="-1279815" flipH="1">
            <a:off x="812809" y="6086337"/>
            <a:ext cx="3616776" cy="7883980"/>
          </a:xfrm>
          <a:custGeom>
            <a:avLst/>
            <a:gdLst/>
            <a:ahLst/>
            <a:cxnLst/>
            <a:rect l="l" t="t" r="r" b="b"/>
            <a:pathLst>
              <a:path w="3616776" h="7883980">
                <a:moveTo>
                  <a:pt x="3616776" y="0"/>
                </a:moveTo>
                <a:lnTo>
                  <a:pt x="0" y="0"/>
                </a:lnTo>
                <a:lnTo>
                  <a:pt x="0" y="7883979"/>
                </a:lnTo>
                <a:lnTo>
                  <a:pt x="3616776" y="7883979"/>
                </a:lnTo>
                <a:lnTo>
                  <a:pt x="3616776"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4012330" y="-1906791"/>
            <a:ext cx="6493940" cy="6529555"/>
          </a:xfrm>
          <a:custGeom>
            <a:avLst/>
            <a:gdLst/>
            <a:ahLst/>
            <a:cxnLst/>
            <a:rect l="l" t="t" r="r" b="b"/>
            <a:pathLst>
              <a:path w="6493940" h="6529555">
                <a:moveTo>
                  <a:pt x="0" y="0"/>
                </a:moveTo>
                <a:lnTo>
                  <a:pt x="6493940" y="0"/>
                </a:lnTo>
                <a:lnTo>
                  <a:pt x="6493940" y="6529555"/>
                </a:lnTo>
                <a:lnTo>
                  <a:pt x="0" y="65295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4368370">
            <a:off x="14061058" y="203995"/>
            <a:ext cx="2689927" cy="1649410"/>
          </a:xfrm>
          <a:custGeom>
            <a:avLst/>
            <a:gdLst/>
            <a:ahLst/>
            <a:cxnLst/>
            <a:rect l="l" t="t" r="r" b="b"/>
            <a:pathLst>
              <a:path w="2689927" h="1649410">
                <a:moveTo>
                  <a:pt x="0" y="0"/>
                </a:moveTo>
                <a:lnTo>
                  <a:pt x="2689927" y="0"/>
                </a:lnTo>
                <a:lnTo>
                  <a:pt x="2689927" y="1649410"/>
                </a:lnTo>
                <a:lnTo>
                  <a:pt x="0" y="1649410"/>
                </a:lnTo>
                <a:lnTo>
                  <a:pt x="0" y="0"/>
                </a:lnTo>
                <a:close/>
              </a:path>
            </a:pathLst>
          </a:custGeom>
          <a:blipFill>
            <a:blip r:embed="rId6">
              <a:extLst>
                <a:ext uri="{96DAC541-7B7A-43D3-8B79-37D633B846F1}">
                  <asvg:svgBlip xmlns:asvg="http://schemas.microsoft.com/office/drawing/2016/SVG/main" r:embed="rId7"/>
                </a:ext>
              </a:extLst>
            </a:blip>
            <a:stretch>
              <a:fillRect l="-74740"/>
            </a:stretch>
          </a:blipFill>
        </p:spPr>
      </p:sp>
      <p:sp>
        <p:nvSpPr>
          <p:cNvPr id="5" name="Freeform 5"/>
          <p:cNvSpPr/>
          <p:nvPr/>
        </p:nvSpPr>
        <p:spPr>
          <a:xfrm rot="8309932" flipV="1">
            <a:off x="16034081" y="-1586945"/>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6" name="Group 6"/>
          <p:cNvGrpSpPr/>
          <p:nvPr/>
        </p:nvGrpSpPr>
        <p:grpSpPr>
          <a:xfrm>
            <a:off x="5307414" y="7091923"/>
            <a:ext cx="7673171" cy="2679952"/>
            <a:chOff x="0" y="0"/>
            <a:chExt cx="10230895" cy="3573269"/>
          </a:xfrm>
        </p:grpSpPr>
        <p:sp>
          <p:nvSpPr>
            <p:cNvPr id="7" name="Freeform 7"/>
            <p:cNvSpPr/>
            <p:nvPr/>
          </p:nvSpPr>
          <p:spPr>
            <a:xfrm>
              <a:off x="0" y="0"/>
              <a:ext cx="10230895" cy="3573269"/>
            </a:xfrm>
            <a:custGeom>
              <a:avLst/>
              <a:gdLst/>
              <a:ahLst/>
              <a:cxnLst/>
              <a:rect l="l" t="t" r="r" b="b"/>
              <a:pathLst>
                <a:path w="10230895" h="3573269">
                  <a:moveTo>
                    <a:pt x="0" y="0"/>
                  </a:moveTo>
                  <a:lnTo>
                    <a:pt x="10230895" y="0"/>
                  </a:lnTo>
                  <a:lnTo>
                    <a:pt x="10230895" y="3573269"/>
                  </a:lnTo>
                  <a:lnTo>
                    <a:pt x="0" y="3573269"/>
                  </a:lnTo>
                  <a:lnTo>
                    <a:pt x="0" y="0"/>
                  </a:lnTo>
                  <a:close/>
                </a:path>
              </a:pathLst>
            </a:custGeom>
            <a:blipFill>
              <a:blip r:embed="rId10">
                <a:extLst>
                  <a:ext uri="{96DAC541-7B7A-43D3-8B79-37D633B846F1}">
                    <asvg:svgBlip xmlns:asvg="http://schemas.microsoft.com/office/drawing/2016/SVG/main" r:embed="rId11"/>
                  </a:ext>
                </a:extLst>
              </a:blip>
              <a:stretch>
                <a:fillRect t="-3879" b="-3879"/>
              </a:stretch>
            </a:blipFill>
          </p:spPr>
        </p:sp>
        <p:sp>
          <p:nvSpPr>
            <p:cNvPr id="8" name="TextBox 8"/>
            <p:cNvSpPr txBox="1"/>
            <p:nvPr/>
          </p:nvSpPr>
          <p:spPr>
            <a:xfrm>
              <a:off x="410370" y="910954"/>
              <a:ext cx="9410156" cy="2196677"/>
            </a:xfrm>
            <a:prstGeom prst="rect">
              <a:avLst/>
            </a:prstGeom>
          </p:spPr>
          <p:txBody>
            <a:bodyPr lIns="0" tIns="0" rIns="0" bIns="0" rtlCol="0" anchor="t">
              <a:spAutoFit/>
            </a:bodyPr>
            <a:lstStyle/>
            <a:p>
              <a:pPr algn="ctr">
                <a:lnSpc>
                  <a:spcPts val="4480"/>
                </a:lnSpc>
              </a:pPr>
              <a:r>
                <a:rPr lang="en-US" sz="3200">
                  <a:solidFill>
                    <a:srgbClr val="726151"/>
                  </a:solidFill>
                  <a:latin typeface="Kulachat Serif"/>
                </a:rPr>
                <a:t>Imbalanced </a:t>
              </a:r>
              <a:r>
                <a:rPr lang="en-US" sz="3200">
                  <a:solidFill>
                    <a:srgbClr val="726151"/>
                  </a:solidFill>
                  <a:latin typeface="Kulachat Serif Bold"/>
                </a:rPr>
                <a:t>neurotransmitters</a:t>
              </a:r>
              <a:r>
                <a:rPr lang="en-US" sz="3200">
                  <a:solidFill>
                    <a:srgbClr val="726151"/>
                  </a:solidFill>
                  <a:latin typeface="Kulachat Serif"/>
                </a:rPr>
                <a:t> (produced by the gut) can lead to anxiety, depression, and cognitive changes </a:t>
              </a:r>
            </a:p>
          </p:txBody>
        </p:sp>
      </p:grpSp>
      <p:sp>
        <p:nvSpPr>
          <p:cNvPr id="9" name="Freeform 9"/>
          <p:cNvSpPr/>
          <p:nvPr/>
        </p:nvSpPr>
        <p:spPr>
          <a:xfrm flipV="1">
            <a:off x="1486628" y="3111469"/>
            <a:ext cx="6873958" cy="2587108"/>
          </a:xfrm>
          <a:custGeom>
            <a:avLst/>
            <a:gdLst/>
            <a:ahLst/>
            <a:cxnLst/>
            <a:rect l="l" t="t" r="r" b="b"/>
            <a:pathLst>
              <a:path w="6873958" h="2587108">
                <a:moveTo>
                  <a:pt x="0" y="2587108"/>
                </a:moveTo>
                <a:lnTo>
                  <a:pt x="6873958" y="2587108"/>
                </a:lnTo>
                <a:lnTo>
                  <a:pt x="6873958" y="0"/>
                </a:lnTo>
                <a:lnTo>
                  <a:pt x="0" y="0"/>
                </a:lnTo>
                <a:lnTo>
                  <a:pt x="0" y="2587108"/>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flipV="1">
            <a:off x="9926256" y="2558113"/>
            <a:ext cx="8154356" cy="3069003"/>
          </a:xfrm>
          <a:custGeom>
            <a:avLst/>
            <a:gdLst/>
            <a:ahLst/>
            <a:cxnLst/>
            <a:rect l="l" t="t" r="r" b="b"/>
            <a:pathLst>
              <a:path w="8154356" h="3069003">
                <a:moveTo>
                  <a:pt x="0" y="3069003"/>
                </a:moveTo>
                <a:lnTo>
                  <a:pt x="8154356" y="3069003"/>
                </a:lnTo>
                <a:lnTo>
                  <a:pt x="8154356" y="0"/>
                </a:lnTo>
                <a:lnTo>
                  <a:pt x="0" y="0"/>
                </a:lnTo>
                <a:lnTo>
                  <a:pt x="0" y="3069003"/>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3843636" y="5950604"/>
            <a:ext cx="913457" cy="874619"/>
          </a:xfrm>
          <a:custGeom>
            <a:avLst/>
            <a:gdLst/>
            <a:ahLst/>
            <a:cxnLst/>
            <a:rect l="l" t="t" r="r" b="b"/>
            <a:pathLst>
              <a:path w="913457" h="874619">
                <a:moveTo>
                  <a:pt x="0" y="0"/>
                </a:moveTo>
                <a:lnTo>
                  <a:pt x="913458" y="0"/>
                </a:lnTo>
                <a:lnTo>
                  <a:pt x="913458" y="874619"/>
                </a:lnTo>
                <a:lnTo>
                  <a:pt x="0" y="8746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8687271" y="5950604"/>
            <a:ext cx="913457" cy="874619"/>
          </a:xfrm>
          <a:custGeom>
            <a:avLst/>
            <a:gdLst/>
            <a:ahLst/>
            <a:cxnLst/>
            <a:rect l="l" t="t" r="r" b="b"/>
            <a:pathLst>
              <a:path w="913457" h="874619">
                <a:moveTo>
                  <a:pt x="0" y="0"/>
                </a:moveTo>
                <a:lnTo>
                  <a:pt x="913458" y="0"/>
                </a:lnTo>
                <a:lnTo>
                  <a:pt x="913458" y="874619"/>
                </a:lnTo>
                <a:lnTo>
                  <a:pt x="0" y="8746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Freeform 13"/>
          <p:cNvSpPr/>
          <p:nvPr/>
        </p:nvSpPr>
        <p:spPr>
          <a:xfrm>
            <a:off x="13546706" y="5922391"/>
            <a:ext cx="913457" cy="874619"/>
          </a:xfrm>
          <a:custGeom>
            <a:avLst/>
            <a:gdLst/>
            <a:ahLst/>
            <a:cxnLst/>
            <a:rect l="l" t="t" r="r" b="b"/>
            <a:pathLst>
              <a:path w="913457" h="874619">
                <a:moveTo>
                  <a:pt x="0" y="0"/>
                </a:moveTo>
                <a:lnTo>
                  <a:pt x="913457" y="0"/>
                </a:lnTo>
                <a:lnTo>
                  <a:pt x="913457" y="874619"/>
                </a:lnTo>
                <a:lnTo>
                  <a:pt x="0" y="8746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AutoShape 14"/>
          <p:cNvSpPr/>
          <p:nvPr/>
        </p:nvSpPr>
        <p:spPr>
          <a:xfrm>
            <a:off x="4300365" y="6413590"/>
            <a:ext cx="9305037" cy="2537"/>
          </a:xfrm>
          <a:prstGeom prst="line">
            <a:avLst/>
          </a:prstGeom>
          <a:ln w="76200" cap="flat">
            <a:solidFill>
              <a:srgbClr val="EFEFEF"/>
            </a:solidFill>
            <a:prstDash val="solid"/>
            <a:headEnd type="none" w="sm" len="sm"/>
            <a:tailEnd type="none" w="sm" len="sm"/>
          </a:ln>
        </p:spPr>
      </p:sp>
      <p:sp>
        <p:nvSpPr>
          <p:cNvPr id="15" name="TextBox 15"/>
          <p:cNvSpPr txBox="1"/>
          <p:nvPr/>
        </p:nvSpPr>
        <p:spPr>
          <a:xfrm>
            <a:off x="1028700" y="814226"/>
            <a:ext cx="10614591" cy="1567184"/>
          </a:xfrm>
          <a:prstGeom prst="rect">
            <a:avLst/>
          </a:prstGeom>
        </p:spPr>
        <p:txBody>
          <a:bodyPr lIns="0" tIns="0" rIns="0" bIns="0" rtlCol="0" anchor="t">
            <a:spAutoFit/>
          </a:bodyPr>
          <a:lstStyle/>
          <a:p>
            <a:pPr algn="ctr">
              <a:lnSpc>
                <a:spcPts val="12319"/>
              </a:lnSpc>
            </a:pPr>
            <a:r>
              <a:rPr lang="en-US" sz="8799">
                <a:solidFill>
                  <a:srgbClr val="FFFFFF"/>
                </a:solidFill>
                <a:latin typeface="Angella White"/>
              </a:rPr>
              <a:t>Gut Impact on Mental Health</a:t>
            </a:r>
          </a:p>
        </p:txBody>
      </p:sp>
      <p:sp>
        <p:nvSpPr>
          <p:cNvPr id="16" name="TextBox 16"/>
          <p:cNvSpPr txBox="1"/>
          <p:nvPr/>
        </p:nvSpPr>
        <p:spPr>
          <a:xfrm>
            <a:off x="1862888" y="3044794"/>
            <a:ext cx="6121437" cy="2306955"/>
          </a:xfrm>
          <a:prstGeom prst="rect">
            <a:avLst/>
          </a:prstGeom>
        </p:spPr>
        <p:txBody>
          <a:bodyPr lIns="0" tIns="0" rIns="0" bIns="0" rtlCol="0" anchor="t">
            <a:spAutoFit/>
          </a:bodyPr>
          <a:lstStyle/>
          <a:p>
            <a:pPr algn="ctr">
              <a:lnSpc>
                <a:spcPts val="4620"/>
              </a:lnSpc>
            </a:pPr>
            <a:r>
              <a:rPr lang="en-US" sz="3300">
                <a:solidFill>
                  <a:srgbClr val="726151"/>
                </a:solidFill>
                <a:latin typeface="Kulachat Serif"/>
              </a:rPr>
              <a:t>Gut microbe imbalances (</a:t>
            </a:r>
            <a:r>
              <a:rPr lang="en-US" sz="3300">
                <a:solidFill>
                  <a:srgbClr val="726151"/>
                </a:solidFill>
                <a:latin typeface="Kulachat Serif Bold"/>
              </a:rPr>
              <a:t>dysbiosis</a:t>
            </a:r>
            <a:r>
              <a:rPr lang="en-US" sz="3300">
                <a:solidFill>
                  <a:srgbClr val="726151"/>
                </a:solidFill>
                <a:latin typeface="Kulachat Serif"/>
              </a:rPr>
              <a:t>) are linked to mental health &amp; neurodevelopment conditions (ADHD, ASD)</a:t>
            </a:r>
          </a:p>
        </p:txBody>
      </p:sp>
      <p:sp>
        <p:nvSpPr>
          <p:cNvPr id="17" name="TextBox 17"/>
          <p:cNvSpPr txBox="1"/>
          <p:nvPr/>
        </p:nvSpPr>
        <p:spPr>
          <a:xfrm>
            <a:off x="10295068" y="2724886"/>
            <a:ext cx="7416733" cy="2306955"/>
          </a:xfrm>
          <a:prstGeom prst="rect">
            <a:avLst/>
          </a:prstGeom>
        </p:spPr>
        <p:txBody>
          <a:bodyPr lIns="0" tIns="0" rIns="0" bIns="0" rtlCol="0" anchor="t">
            <a:spAutoFit/>
          </a:bodyPr>
          <a:lstStyle/>
          <a:p>
            <a:pPr algn="ctr">
              <a:lnSpc>
                <a:spcPts val="4620"/>
              </a:lnSpc>
            </a:pPr>
            <a:r>
              <a:rPr lang="en-US" sz="3300">
                <a:solidFill>
                  <a:srgbClr val="726151"/>
                </a:solidFill>
                <a:latin typeface="Kulachat Serif"/>
              </a:rPr>
              <a:t>Gut-derived signals transmitted via the </a:t>
            </a:r>
            <a:r>
              <a:rPr lang="en-US" sz="3300">
                <a:solidFill>
                  <a:srgbClr val="726151"/>
                </a:solidFill>
                <a:latin typeface="Kulachat Serif Bold"/>
              </a:rPr>
              <a:t>vagus nerve</a:t>
            </a:r>
            <a:r>
              <a:rPr lang="en-US" sz="3300">
                <a:solidFill>
                  <a:srgbClr val="726151"/>
                </a:solidFill>
                <a:latin typeface="Kulachat Serif"/>
              </a:rPr>
              <a:t> influence brain regions (and other organs/glands) involved in stress response and mood regulation (80/20)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9B8AB"/>
        </a:solidFill>
        <a:effectLst/>
      </p:bgPr>
    </p:bg>
    <p:spTree>
      <p:nvGrpSpPr>
        <p:cNvPr id="1" name=""/>
        <p:cNvGrpSpPr/>
        <p:nvPr/>
      </p:nvGrpSpPr>
      <p:grpSpPr>
        <a:xfrm>
          <a:off x="0" y="0"/>
          <a:ext cx="0" cy="0"/>
          <a:chOff x="0" y="0"/>
          <a:chExt cx="0" cy="0"/>
        </a:xfrm>
      </p:grpSpPr>
      <p:sp>
        <p:nvSpPr>
          <p:cNvPr id="2" name="Freeform 2"/>
          <p:cNvSpPr/>
          <p:nvPr/>
        </p:nvSpPr>
        <p:spPr>
          <a:xfrm rot="-1279815" flipH="1">
            <a:off x="812809" y="6086337"/>
            <a:ext cx="3616776" cy="7883980"/>
          </a:xfrm>
          <a:custGeom>
            <a:avLst/>
            <a:gdLst/>
            <a:ahLst/>
            <a:cxnLst/>
            <a:rect l="l" t="t" r="r" b="b"/>
            <a:pathLst>
              <a:path w="3616776" h="7883980">
                <a:moveTo>
                  <a:pt x="3616776" y="0"/>
                </a:moveTo>
                <a:lnTo>
                  <a:pt x="0" y="0"/>
                </a:lnTo>
                <a:lnTo>
                  <a:pt x="0" y="7883979"/>
                </a:lnTo>
                <a:lnTo>
                  <a:pt x="3616776" y="7883979"/>
                </a:lnTo>
                <a:lnTo>
                  <a:pt x="3616776"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4012330" y="-1906791"/>
            <a:ext cx="6493940" cy="6529555"/>
          </a:xfrm>
          <a:custGeom>
            <a:avLst/>
            <a:gdLst/>
            <a:ahLst/>
            <a:cxnLst/>
            <a:rect l="l" t="t" r="r" b="b"/>
            <a:pathLst>
              <a:path w="6493940" h="6529555">
                <a:moveTo>
                  <a:pt x="0" y="0"/>
                </a:moveTo>
                <a:lnTo>
                  <a:pt x="6493940" y="0"/>
                </a:lnTo>
                <a:lnTo>
                  <a:pt x="6493940" y="6529555"/>
                </a:lnTo>
                <a:lnTo>
                  <a:pt x="0" y="65295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4368370">
            <a:off x="14061058" y="203995"/>
            <a:ext cx="2689927" cy="1649410"/>
          </a:xfrm>
          <a:custGeom>
            <a:avLst/>
            <a:gdLst/>
            <a:ahLst/>
            <a:cxnLst/>
            <a:rect l="l" t="t" r="r" b="b"/>
            <a:pathLst>
              <a:path w="2689927" h="1649410">
                <a:moveTo>
                  <a:pt x="0" y="0"/>
                </a:moveTo>
                <a:lnTo>
                  <a:pt x="2689927" y="0"/>
                </a:lnTo>
                <a:lnTo>
                  <a:pt x="2689927" y="1649410"/>
                </a:lnTo>
                <a:lnTo>
                  <a:pt x="0" y="1649410"/>
                </a:lnTo>
                <a:lnTo>
                  <a:pt x="0" y="0"/>
                </a:lnTo>
                <a:close/>
              </a:path>
            </a:pathLst>
          </a:custGeom>
          <a:blipFill>
            <a:blip r:embed="rId6">
              <a:extLst>
                <a:ext uri="{96DAC541-7B7A-43D3-8B79-37D633B846F1}">
                  <asvg:svgBlip xmlns:asvg="http://schemas.microsoft.com/office/drawing/2016/SVG/main" r:embed="rId7"/>
                </a:ext>
              </a:extLst>
            </a:blip>
            <a:stretch>
              <a:fillRect l="-74740"/>
            </a:stretch>
          </a:blipFill>
        </p:spPr>
      </p:sp>
      <p:sp>
        <p:nvSpPr>
          <p:cNvPr id="5" name="Freeform 5"/>
          <p:cNvSpPr/>
          <p:nvPr/>
        </p:nvSpPr>
        <p:spPr>
          <a:xfrm rot="8309932" flipV="1">
            <a:off x="16034081" y="-1586945"/>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4141567" y="-489240"/>
            <a:ext cx="10004866" cy="11265479"/>
          </a:xfrm>
          <a:custGeom>
            <a:avLst/>
            <a:gdLst/>
            <a:ahLst/>
            <a:cxnLst/>
            <a:rect l="l" t="t" r="r" b="b"/>
            <a:pathLst>
              <a:path w="10004866" h="11265479">
                <a:moveTo>
                  <a:pt x="0" y="0"/>
                </a:moveTo>
                <a:lnTo>
                  <a:pt x="10004866" y="0"/>
                </a:lnTo>
                <a:lnTo>
                  <a:pt x="10004866" y="11265480"/>
                </a:lnTo>
                <a:lnTo>
                  <a:pt x="0" y="11265480"/>
                </a:lnTo>
                <a:lnTo>
                  <a:pt x="0" y="0"/>
                </a:lnTo>
                <a:close/>
              </a:path>
            </a:pathLst>
          </a:custGeom>
          <a:blipFill>
            <a:blip r:embed="rId10"/>
            <a:stretch>
              <a:fillRect/>
            </a:stretch>
          </a:blipFill>
        </p:spPr>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3D3D3"/>
        </a:solidFill>
        <a:effectLst/>
      </p:bgPr>
    </p:bg>
    <p:spTree>
      <p:nvGrpSpPr>
        <p:cNvPr id="1" name=""/>
        <p:cNvGrpSpPr/>
        <p:nvPr/>
      </p:nvGrpSpPr>
      <p:grpSpPr>
        <a:xfrm>
          <a:off x="0" y="0"/>
          <a:ext cx="0" cy="0"/>
          <a:chOff x="0" y="0"/>
          <a:chExt cx="0" cy="0"/>
        </a:xfrm>
      </p:grpSpPr>
      <p:sp>
        <p:nvSpPr>
          <p:cNvPr id="2" name="Freeform 2"/>
          <p:cNvSpPr/>
          <p:nvPr/>
        </p:nvSpPr>
        <p:spPr>
          <a:xfrm rot="-1279815" flipH="1">
            <a:off x="812809" y="6086337"/>
            <a:ext cx="3616776" cy="7883980"/>
          </a:xfrm>
          <a:custGeom>
            <a:avLst/>
            <a:gdLst/>
            <a:ahLst/>
            <a:cxnLst/>
            <a:rect l="l" t="t" r="r" b="b"/>
            <a:pathLst>
              <a:path w="3616776" h="7883980">
                <a:moveTo>
                  <a:pt x="3616776" y="0"/>
                </a:moveTo>
                <a:lnTo>
                  <a:pt x="0" y="0"/>
                </a:lnTo>
                <a:lnTo>
                  <a:pt x="0" y="7883979"/>
                </a:lnTo>
                <a:lnTo>
                  <a:pt x="3616776" y="7883979"/>
                </a:lnTo>
                <a:lnTo>
                  <a:pt x="3616776"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4012330" y="-1906791"/>
            <a:ext cx="6493940" cy="6529555"/>
          </a:xfrm>
          <a:custGeom>
            <a:avLst/>
            <a:gdLst/>
            <a:ahLst/>
            <a:cxnLst/>
            <a:rect l="l" t="t" r="r" b="b"/>
            <a:pathLst>
              <a:path w="6493940" h="6529555">
                <a:moveTo>
                  <a:pt x="0" y="0"/>
                </a:moveTo>
                <a:lnTo>
                  <a:pt x="6493940" y="0"/>
                </a:lnTo>
                <a:lnTo>
                  <a:pt x="6493940" y="6529555"/>
                </a:lnTo>
                <a:lnTo>
                  <a:pt x="0" y="65295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4368370">
            <a:off x="14061058" y="203995"/>
            <a:ext cx="2689927" cy="1649410"/>
          </a:xfrm>
          <a:custGeom>
            <a:avLst/>
            <a:gdLst/>
            <a:ahLst/>
            <a:cxnLst/>
            <a:rect l="l" t="t" r="r" b="b"/>
            <a:pathLst>
              <a:path w="2689927" h="1649410">
                <a:moveTo>
                  <a:pt x="0" y="0"/>
                </a:moveTo>
                <a:lnTo>
                  <a:pt x="2689927" y="0"/>
                </a:lnTo>
                <a:lnTo>
                  <a:pt x="2689927" y="1649410"/>
                </a:lnTo>
                <a:lnTo>
                  <a:pt x="0" y="1649410"/>
                </a:lnTo>
                <a:lnTo>
                  <a:pt x="0" y="0"/>
                </a:lnTo>
                <a:close/>
              </a:path>
            </a:pathLst>
          </a:custGeom>
          <a:blipFill>
            <a:blip r:embed="rId6">
              <a:extLst>
                <a:ext uri="{96DAC541-7B7A-43D3-8B79-37D633B846F1}">
                  <asvg:svgBlip xmlns:asvg="http://schemas.microsoft.com/office/drawing/2016/SVG/main" r:embed="rId7"/>
                </a:ext>
              </a:extLst>
            </a:blip>
            <a:stretch>
              <a:fillRect l="-74740"/>
            </a:stretch>
          </a:blipFill>
        </p:spPr>
      </p:sp>
      <p:sp>
        <p:nvSpPr>
          <p:cNvPr id="5" name="Freeform 5"/>
          <p:cNvSpPr/>
          <p:nvPr/>
        </p:nvSpPr>
        <p:spPr>
          <a:xfrm rot="8309932" flipV="1">
            <a:off x="16034081" y="-1586945"/>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flipV="1">
            <a:off x="368255" y="3452536"/>
            <a:ext cx="5967741" cy="2246041"/>
          </a:xfrm>
          <a:custGeom>
            <a:avLst/>
            <a:gdLst/>
            <a:ahLst/>
            <a:cxnLst/>
            <a:rect l="l" t="t" r="r" b="b"/>
            <a:pathLst>
              <a:path w="5967741" h="2246041">
                <a:moveTo>
                  <a:pt x="0" y="2246041"/>
                </a:moveTo>
                <a:lnTo>
                  <a:pt x="5967740" y="2246041"/>
                </a:lnTo>
                <a:lnTo>
                  <a:pt x="5967740" y="0"/>
                </a:lnTo>
                <a:lnTo>
                  <a:pt x="0" y="0"/>
                </a:lnTo>
                <a:lnTo>
                  <a:pt x="0" y="2246041"/>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396200" y="3521374"/>
            <a:ext cx="5911850" cy="1769715"/>
          </a:xfrm>
          <a:prstGeom prst="rect">
            <a:avLst/>
          </a:prstGeom>
        </p:spPr>
        <p:txBody>
          <a:bodyPr wrap="square" lIns="0" tIns="0" rIns="0" bIns="0" rtlCol="0" anchor="t">
            <a:spAutoFit/>
          </a:bodyPr>
          <a:lstStyle/>
          <a:p>
            <a:pPr algn="ctr">
              <a:lnSpc>
                <a:spcPts val="4620"/>
              </a:lnSpc>
            </a:pPr>
            <a:r>
              <a:rPr lang="en-US" sz="3300" dirty="0">
                <a:solidFill>
                  <a:srgbClr val="726151"/>
                </a:solidFill>
                <a:latin typeface="Kulachat Serif"/>
              </a:rPr>
              <a:t>Dysbiosis is linked to</a:t>
            </a:r>
            <a:r>
              <a:rPr lang="en-US" sz="3300" dirty="0">
                <a:solidFill>
                  <a:srgbClr val="726151"/>
                </a:solidFill>
                <a:latin typeface="Kulachat Serif Bold"/>
              </a:rPr>
              <a:t> GI conditions</a:t>
            </a:r>
            <a:r>
              <a:rPr lang="en-US" sz="3300" dirty="0">
                <a:solidFill>
                  <a:srgbClr val="726151"/>
                </a:solidFill>
                <a:latin typeface="Kulachat Serif"/>
              </a:rPr>
              <a:t>: irritable bowel syndrome, IBD, and col</a:t>
            </a:r>
            <a:r>
              <a:rPr lang="en-US" sz="3300" b="1" dirty="0">
                <a:solidFill>
                  <a:srgbClr val="726151"/>
                </a:solidFill>
                <a:latin typeface="Kulachat Serif"/>
              </a:rPr>
              <a:t>o</a:t>
            </a:r>
            <a:r>
              <a:rPr lang="en-US" sz="3300" dirty="0">
                <a:solidFill>
                  <a:srgbClr val="726151"/>
                </a:solidFill>
                <a:latin typeface="Kulachat Serif"/>
              </a:rPr>
              <a:t>n cancer</a:t>
            </a:r>
          </a:p>
        </p:txBody>
      </p:sp>
      <p:sp>
        <p:nvSpPr>
          <p:cNvPr id="8" name="Freeform 8"/>
          <p:cNvSpPr/>
          <p:nvPr/>
        </p:nvSpPr>
        <p:spPr>
          <a:xfrm rot="-10800000" flipV="1">
            <a:off x="3051823" y="7101086"/>
            <a:ext cx="6901586" cy="2597506"/>
          </a:xfrm>
          <a:custGeom>
            <a:avLst/>
            <a:gdLst/>
            <a:ahLst/>
            <a:cxnLst/>
            <a:rect l="l" t="t" r="r" b="b"/>
            <a:pathLst>
              <a:path w="6901586" h="2597506">
                <a:moveTo>
                  <a:pt x="0" y="2597507"/>
                </a:moveTo>
                <a:lnTo>
                  <a:pt x="6901587" y="2597507"/>
                </a:lnTo>
                <a:lnTo>
                  <a:pt x="6901587" y="0"/>
                </a:lnTo>
                <a:lnTo>
                  <a:pt x="0" y="0"/>
                </a:lnTo>
                <a:lnTo>
                  <a:pt x="0" y="2597507"/>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flipV="1">
            <a:off x="6502616" y="3452536"/>
            <a:ext cx="5627474" cy="2117977"/>
          </a:xfrm>
          <a:custGeom>
            <a:avLst/>
            <a:gdLst/>
            <a:ahLst/>
            <a:cxnLst/>
            <a:rect l="l" t="t" r="r" b="b"/>
            <a:pathLst>
              <a:path w="5627474" h="2117977">
                <a:moveTo>
                  <a:pt x="0" y="2117977"/>
                </a:moveTo>
                <a:lnTo>
                  <a:pt x="5627475" y="2117977"/>
                </a:lnTo>
                <a:lnTo>
                  <a:pt x="5627475" y="0"/>
                </a:lnTo>
                <a:lnTo>
                  <a:pt x="0" y="0"/>
                </a:lnTo>
                <a:lnTo>
                  <a:pt x="0" y="2117977"/>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Freeform 10"/>
          <p:cNvSpPr/>
          <p:nvPr/>
        </p:nvSpPr>
        <p:spPr>
          <a:xfrm>
            <a:off x="3100222" y="5978817"/>
            <a:ext cx="913457" cy="874619"/>
          </a:xfrm>
          <a:custGeom>
            <a:avLst/>
            <a:gdLst/>
            <a:ahLst/>
            <a:cxnLst/>
            <a:rect l="l" t="t" r="r" b="b"/>
            <a:pathLst>
              <a:path w="913457" h="874619">
                <a:moveTo>
                  <a:pt x="0" y="0"/>
                </a:moveTo>
                <a:lnTo>
                  <a:pt x="913457" y="0"/>
                </a:lnTo>
                <a:lnTo>
                  <a:pt x="913457" y="874619"/>
                </a:lnTo>
                <a:lnTo>
                  <a:pt x="0" y="8746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8687271" y="5950604"/>
            <a:ext cx="913457" cy="874619"/>
          </a:xfrm>
          <a:custGeom>
            <a:avLst/>
            <a:gdLst/>
            <a:ahLst/>
            <a:cxnLst/>
            <a:rect l="l" t="t" r="r" b="b"/>
            <a:pathLst>
              <a:path w="913457" h="874619">
                <a:moveTo>
                  <a:pt x="0" y="0"/>
                </a:moveTo>
                <a:lnTo>
                  <a:pt x="913458" y="0"/>
                </a:lnTo>
                <a:lnTo>
                  <a:pt x="913458" y="874619"/>
                </a:lnTo>
                <a:lnTo>
                  <a:pt x="0" y="8746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4649024" y="5978817"/>
            <a:ext cx="913457" cy="874619"/>
          </a:xfrm>
          <a:custGeom>
            <a:avLst/>
            <a:gdLst/>
            <a:ahLst/>
            <a:cxnLst/>
            <a:rect l="l" t="t" r="r" b="b"/>
            <a:pathLst>
              <a:path w="913457" h="874619">
                <a:moveTo>
                  <a:pt x="0" y="0"/>
                </a:moveTo>
                <a:lnTo>
                  <a:pt x="913458" y="0"/>
                </a:lnTo>
                <a:lnTo>
                  <a:pt x="913458" y="874619"/>
                </a:lnTo>
                <a:lnTo>
                  <a:pt x="0" y="8746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3" name="AutoShape 13"/>
          <p:cNvSpPr/>
          <p:nvPr/>
        </p:nvSpPr>
        <p:spPr>
          <a:xfrm flipV="1">
            <a:off x="3673429" y="6417983"/>
            <a:ext cx="10975595" cy="44604"/>
          </a:xfrm>
          <a:prstGeom prst="line">
            <a:avLst/>
          </a:prstGeom>
          <a:ln w="76200" cap="flat">
            <a:solidFill>
              <a:srgbClr val="EFEFEF"/>
            </a:solidFill>
            <a:prstDash val="solid"/>
            <a:headEnd type="none" w="sm" len="sm"/>
            <a:tailEnd type="none" w="sm" len="sm"/>
          </a:ln>
        </p:spPr>
      </p:sp>
      <p:sp>
        <p:nvSpPr>
          <p:cNvPr id="14" name="TextBox 14"/>
          <p:cNvSpPr txBox="1"/>
          <p:nvPr/>
        </p:nvSpPr>
        <p:spPr>
          <a:xfrm>
            <a:off x="1028700" y="814226"/>
            <a:ext cx="10614591" cy="1567184"/>
          </a:xfrm>
          <a:prstGeom prst="rect">
            <a:avLst/>
          </a:prstGeom>
        </p:spPr>
        <p:txBody>
          <a:bodyPr lIns="0" tIns="0" rIns="0" bIns="0" rtlCol="0" anchor="t">
            <a:spAutoFit/>
          </a:bodyPr>
          <a:lstStyle/>
          <a:p>
            <a:pPr algn="ctr">
              <a:lnSpc>
                <a:spcPts val="12319"/>
              </a:lnSpc>
            </a:pPr>
            <a:r>
              <a:rPr lang="en-US" sz="8799">
                <a:solidFill>
                  <a:srgbClr val="726151"/>
                </a:solidFill>
                <a:latin typeface="Angella White"/>
              </a:rPr>
              <a:t>Gut Impact on Overall Health</a:t>
            </a:r>
          </a:p>
        </p:txBody>
      </p:sp>
      <p:sp>
        <p:nvSpPr>
          <p:cNvPr id="15" name="TextBox 15"/>
          <p:cNvSpPr txBox="1"/>
          <p:nvPr/>
        </p:nvSpPr>
        <p:spPr>
          <a:xfrm>
            <a:off x="3357086" y="7391599"/>
            <a:ext cx="6291061" cy="2306994"/>
          </a:xfrm>
          <a:prstGeom prst="rect">
            <a:avLst/>
          </a:prstGeom>
        </p:spPr>
        <p:txBody>
          <a:bodyPr lIns="0" tIns="0" rIns="0" bIns="0" rtlCol="0" anchor="t">
            <a:spAutoFit/>
          </a:bodyPr>
          <a:lstStyle/>
          <a:p>
            <a:pPr algn="ctr">
              <a:lnSpc>
                <a:spcPts val="4617"/>
              </a:lnSpc>
            </a:pPr>
            <a:r>
              <a:rPr lang="en-US" sz="3298">
                <a:solidFill>
                  <a:srgbClr val="726151"/>
                </a:solidFill>
                <a:latin typeface="Kulachat Serif"/>
              </a:rPr>
              <a:t>A dys-regulated microbiome contributes to systemic </a:t>
            </a:r>
            <a:r>
              <a:rPr lang="en-US" sz="3298">
                <a:solidFill>
                  <a:srgbClr val="726151"/>
                </a:solidFill>
                <a:latin typeface="Kulachat Serif Bold"/>
              </a:rPr>
              <a:t>inflammation</a:t>
            </a:r>
            <a:r>
              <a:rPr lang="en-US" sz="3298">
                <a:solidFill>
                  <a:srgbClr val="726151"/>
                </a:solidFill>
                <a:latin typeface="Kulachat Serif"/>
              </a:rPr>
              <a:t> and </a:t>
            </a:r>
            <a:r>
              <a:rPr lang="en-US" sz="3298">
                <a:solidFill>
                  <a:srgbClr val="726151"/>
                </a:solidFill>
                <a:latin typeface="Kulachat Serif Bold"/>
              </a:rPr>
              <a:t>immune system</a:t>
            </a:r>
            <a:r>
              <a:rPr lang="en-US" sz="3298">
                <a:solidFill>
                  <a:srgbClr val="726151"/>
                </a:solidFill>
                <a:latin typeface="Kulachat Serif"/>
              </a:rPr>
              <a:t> activation (infx, autoimmune)</a:t>
            </a:r>
          </a:p>
        </p:txBody>
      </p:sp>
      <p:sp>
        <p:nvSpPr>
          <p:cNvPr id="16" name="TextBox 16"/>
          <p:cNvSpPr txBox="1"/>
          <p:nvPr/>
        </p:nvSpPr>
        <p:spPr>
          <a:xfrm>
            <a:off x="6728339" y="3577880"/>
            <a:ext cx="5176029" cy="1661795"/>
          </a:xfrm>
          <a:prstGeom prst="rect">
            <a:avLst/>
          </a:prstGeom>
        </p:spPr>
        <p:txBody>
          <a:bodyPr lIns="0" tIns="0" rIns="0" bIns="0" rtlCol="0" anchor="t">
            <a:spAutoFit/>
          </a:bodyPr>
          <a:lstStyle/>
          <a:p>
            <a:pPr algn="ctr">
              <a:lnSpc>
                <a:spcPts val="4480"/>
              </a:lnSpc>
            </a:pPr>
            <a:r>
              <a:rPr lang="en-US" sz="3200">
                <a:solidFill>
                  <a:srgbClr val="726151"/>
                </a:solidFill>
                <a:latin typeface="Kulachat Serif"/>
              </a:rPr>
              <a:t>Gut-brain dysfunction impacts the</a:t>
            </a:r>
            <a:r>
              <a:rPr lang="en-US" sz="3200">
                <a:solidFill>
                  <a:srgbClr val="726151"/>
                </a:solidFill>
                <a:latin typeface="Kulachat Serif Bold"/>
              </a:rPr>
              <a:t> HPA axis</a:t>
            </a:r>
            <a:r>
              <a:rPr lang="en-US" sz="3200">
                <a:solidFill>
                  <a:srgbClr val="726151"/>
                </a:solidFill>
                <a:latin typeface="Kulachat Serif"/>
              </a:rPr>
              <a:t>, and the entire </a:t>
            </a:r>
            <a:r>
              <a:rPr lang="en-US" sz="3200">
                <a:solidFill>
                  <a:srgbClr val="726151"/>
                </a:solidFill>
                <a:latin typeface="Kulachat Serif Bold"/>
              </a:rPr>
              <a:t>hormonal system </a:t>
            </a:r>
          </a:p>
        </p:txBody>
      </p:sp>
      <p:sp>
        <p:nvSpPr>
          <p:cNvPr id="17" name="Freeform 17"/>
          <p:cNvSpPr/>
          <p:nvPr/>
        </p:nvSpPr>
        <p:spPr>
          <a:xfrm>
            <a:off x="12772558" y="5950604"/>
            <a:ext cx="913457" cy="874619"/>
          </a:xfrm>
          <a:custGeom>
            <a:avLst/>
            <a:gdLst/>
            <a:ahLst/>
            <a:cxnLst/>
            <a:rect l="l" t="t" r="r" b="b"/>
            <a:pathLst>
              <a:path w="913457" h="874619">
                <a:moveTo>
                  <a:pt x="0" y="0"/>
                </a:moveTo>
                <a:lnTo>
                  <a:pt x="913458" y="0"/>
                </a:lnTo>
                <a:lnTo>
                  <a:pt x="913458" y="874619"/>
                </a:lnTo>
                <a:lnTo>
                  <a:pt x="0" y="8746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Freeform 18"/>
          <p:cNvSpPr/>
          <p:nvPr/>
        </p:nvSpPr>
        <p:spPr>
          <a:xfrm rot="-10800000" flipV="1">
            <a:off x="10203917" y="7234436"/>
            <a:ext cx="6050740" cy="2277279"/>
          </a:xfrm>
          <a:custGeom>
            <a:avLst/>
            <a:gdLst/>
            <a:ahLst/>
            <a:cxnLst/>
            <a:rect l="l" t="t" r="r" b="b"/>
            <a:pathLst>
              <a:path w="6050740" h="2277279">
                <a:moveTo>
                  <a:pt x="0" y="2277279"/>
                </a:moveTo>
                <a:lnTo>
                  <a:pt x="6050740" y="2277279"/>
                </a:lnTo>
                <a:lnTo>
                  <a:pt x="6050740" y="0"/>
                </a:lnTo>
                <a:lnTo>
                  <a:pt x="0" y="0"/>
                </a:lnTo>
                <a:lnTo>
                  <a:pt x="0" y="2277279"/>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9" name="TextBox 19"/>
          <p:cNvSpPr txBox="1"/>
          <p:nvPr/>
        </p:nvSpPr>
        <p:spPr>
          <a:xfrm>
            <a:off x="10429640" y="7635608"/>
            <a:ext cx="5599295" cy="1661795"/>
          </a:xfrm>
          <a:prstGeom prst="rect">
            <a:avLst/>
          </a:prstGeom>
        </p:spPr>
        <p:txBody>
          <a:bodyPr lIns="0" tIns="0" rIns="0" bIns="0" rtlCol="0" anchor="t">
            <a:spAutoFit/>
          </a:bodyPr>
          <a:lstStyle/>
          <a:p>
            <a:pPr algn="ctr">
              <a:lnSpc>
                <a:spcPts val="4480"/>
              </a:lnSpc>
            </a:pPr>
            <a:r>
              <a:rPr lang="en-US" sz="3200">
                <a:solidFill>
                  <a:srgbClr val="726151"/>
                </a:solidFill>
                <a:latin typeface="Kulachat Serif"/>
              </a:rPr>
              <a:t>Gut health is linked to </a:t>
            </a:r>
            <a:r>
              <a:rPr lang="en-US" sz="3200">
                <a:solidFill>
                  <a:srgbClr val="726151"/>
                </a:solidFill>
                <a:latin typeface="Kulachat Serif Bold"/>
              </a:rPr>
              <a:t>metabolic conditions </a:t>
            </a:r>
            <a:r>
              <a:rPr lang="en-US" sz="3200">
                <a:solidFill>
                  <a:srgbClr val="726151"/>
                </a:solidFill>
                <a:latin typeface="Kulachat Serif"/>
              </a:rPr>
              <a:t>(cardiovascular disease, diabetes, obesity)</a:t>
            </a:r>
          </a:p>
        </p:txBody>
      </p:sp>
      <p:sp>
        <p:nvSpPr>
          <p:cNvPr id="20" name="Freeform 20"/>
          <p:cNvSpPr/>
          <p:nvPr/>
        </p:nvSpPr>
        <p:spPr>
          <a:xfrm>
            <a:off x="6045888" y="5978817"/>
            <a:ext cx="913457" cy="874619"/>
          </a:xfrm>
          <a:custGeom>
            <a:avLst/>
            <a:gdLst/>
            <a:ahLst/>
            <a:cxnLst/>
            <a:rect l="l" t="t" r="r" b="b"/>
            <a:pathLst>
              <a:path w="913457" h="874619">
                <a:moveTo>
                  <a:pt x="0" y="0"/>
                </a:moveTo>
                <a:lnTo>
                  <a:pt x="913457" y="0"/>
                </a:lnTo>
                <a:lnTo>
                  <a:pt x="913457" y="874619"/>
                </a:lnTo>
                <a:lnTo>
                  <a:pt x="0" y="8746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Freeform 21"/>
          <p:cNvSpPr/>
          <p:nvPr/>
        </p:nvSpPr>
        <p:spPr>
          <a:xfrm flipV="1">
            <a:off x="12292016" y="3452536"/>
            <a:ext cx="5627474" cy="2117977"/>
          </a:xfrm>
          <a:custGeom>
            <a:avLst/>
            <a:gdLst/>
            <a:ahLst/>
            <a:cxnLst/>
            <a:rect l="l" t="t" r="r" b="b"/>
            <a:pathLst>
              <a:path w="5627474" h="2117977">
                <a:moveTo>
                  <a:pt x="0" y="2117977"/>
                </a:moveTo>
                <a:lnTo>
                  <a:pt x="5627474" y="2117977"/>
                </a:lnTo>
                <a:lnTo>
                  <a:pt x="5627474" y="0"/>
                </a:lnTo>
                <a:lnTo>
                  <a:pt x="0" y="0"/>
                </a:lnTo>
                <a:lnTo>
                  <a:pt x="0" y="2117977"/>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TextBox 22"/>
          <p:cNvSpPr txBox="1"/>
          <p:nvPr/>
        </p:nvSpPr>
        <p:spPr>
          <a:xfrm>
            <a:off x="12517738" y="3577880"/>
            <a:ext cx="5176029" cy="1661795"/>
          </a:xfrm>
          <a:prstGeom prst="rect">
            <a:avLst/>
          </a:prstGeom>
        </p:spPr>
        <p:txBody>
          <a:bodyPr lIns="0" tIns="0" rIns="0" bIns="0" rtlCol="0" anchor="t">
            <a:spAutoFit/>
          </a:bodyPr>
          <a:lstStyle/>
          <a:p>
            <a:pPr algn="ctr">
              <a:lnSpc>
                <a:spcPts val="4480"/>
              </a:lnSpc>
            </a:pPr>
            <a:r>
              <a:rPr lang="en-US" sz="3200">
                <a:solidFill>
                  <a:srgbClr val="726151"/>
                </a:solidFill>
                <a:latin typeface="Kulachat Serif Bold"/>
              </a:rPr>
              <a:t>Nutrient absorption, skin health, detoxification, </a:t>
            </a:r>
            <a:r>
              <a:rPr lang="en-US" sz="3200">
                <a:solidFill>
                  <a:srgbClr val="726151"/>
                </a:solidFill>
                <a:latin typeface="Kulachat Serif"/>
              </a:rPr>
              <a:t>and more are linked to the gut</a:t>
            </a:r>
            <a:r>
              <a:rPr lang="en-US" sz="3200">
                <a:solidFill>
                  <a:srgbClr val="726151"/>
                </a:solidFill>
                <a:latin typeface="Kulachat Serif Bold"/>
              </a:rPr>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AE9D90"/>
        </a:solidFill>
        <a:effectLst/>
      </p:bgPr>
    </p:bg>
    <p:spTree>
      <p:nvGrpSpPr>
        <p:cNvPr id="1" name=""/>
        <p:cNvGrpSpPr/>
        <p:nvPr/>
      </p:nvGrpSpPr>
      <p:grpSpPr>
        <a:xfrm>
          <a:off x="0" y="0"/>
          <a:ext cx="0" cy="0"/>
          <a:chOff x="0" y="0"/>
          <a:chExt cx="0" cy="0"/>
        </a:xfrm>
      </p:grpSpPr>
      <p:sp>
        <p:nvSpPr>
          <p:cNvPr id="2" name="Freeform 2"/>
          <p:cNvSpPr/>
          <p:nvPr/>
        </p:nvSpPr>
        <p:spPr>
          <a:xfrm rot="-1279815" flipH="1">
            <a:off x="812809" y="6086337"/>
            <a:ext cx="3616776" cy="7883980"/>
          </a:xfrm>
          <a:custGeom>
            <a:avLst/>
            <a:gdLst/>
            <a:ahLst/>
            <a:cxnLst/>
            <a:rect l="l" t="t" r="r" b="b"/>
            <a:pathLst>
              <a:path w="3616776" h="7883980">
                <a:moveTo>
                  <a:pt x="3616776" y="0"/>
                </a:moveTo>
                <a:lnTo>
                  <a:pt x="0" y="0"/>
                </a:lnTo>
                <a:lnTo>
                  <a:pt x="0" y="7883979"/>
                </a:lnTo>
                <a:lnTo>
                  <a:pt x="3616776" y="7883979"/>
                </a:lnTo>
                <a:lnTo>
                  <a:pt x="3616776"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4012330" y="-1906791"/>
            <a:ext cx="6493940" cy="6529555"/>
          </a:xfrm>
          <a:custGeom>
            <a:avLst/>
            <a:gdLst/>
            <a:ahLst/>
            <a:cxnLst/>
            <a:rect l="l" t="t" r="r" b="b"/>
            <a:pathLst>
              <a:path w="6493940" h="6529555">
                <a:moveTo>
                  <a:pt x="0" y="0"/>
                </a:moveTo>
                <a:lnTo>
                  <a:pt x="6493940" y="0"/>
                </a:lnTo>
                <a:lnTo>
                  <a:pt x="6493940" y="6529555"/>
                </a:lnTo>
                <a:lnTo>
                  <a:pt x="0" y="65295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4368370">
            <a:off x="14061058" y="203995"/>
            <a:ext cx="2689927" cy="1649410"/>
          </a:xfrm>
          <a:custGeom>
            <a:avLst/>
            <a:gdLst/>
            <a:ahLst/>
            <a:cxnLst/>
            <a:rect l="l" t="t" r="r" b="b"/>
            <a:pathLst>
              <a:path w="2689927" h="1649410">
                <a:moveTo>
                  <a:pt x="0" y="0"/>
                </a:moveTo>
                <a:lnTo>
                  <a:pt x="2689927" y="0"/>
                </a:lnTo>
                <a:lnTo>
                  <a:pt x="2689927" y="1649410"/>
                </a:lnTo>
                <a:lnTo>
                  <a:pt x="0" y="1649410"/>
                </a:lnTo>
                <a:lnTo>
                  <a:pt x="0" y="0"/>
                </a:lnTo>
                <a:close/>
              </a:path>
            </a:pathLst>
          </a:custGeom>
          <a:blipFill>
            <a:blip r:embed="rId6">
              <a:extLst>
                <a:ext uri="{96DAC541-7B7A-43D3-8B79-37D633B846F1}">
                  <asvg:svgBlip xmlns:asvg="http://schemas.microsoft.com/office/drawing/2016/SVG/main" r:embed="rId7"/>
                </a:ext>
              </a:extLst>
            </a:blip>
            <a:stretch>
              <a:fillRect l="-74740"/>
            </a:stretch>
          </a:blipFill>
        </p:spPr>
      </p:sp>
      <p:sp>
        <p:nvSpPr>
          <p:cNvPr id="5" name="Freeform 5"/>
          <p:cNvSpPr/>
          <p:nvPr/>
        </p:nvSpPr>
        <p:spPr>
          <a:xfrm rot="8309932" flipV="1">
            <a:off x="16034081" y="-1586945"/>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50818" y="0"/>
            <a:ext cx="15586364" cy="10287000"/>
          </a:xfrm>
          <a:custGeom>
            <a:avLst/>
            <a:gdLst/>
            <a:ahLst/>
            <a:cxnLst/>
            <a:rect l="l" t="t" r="r" b="b"/>
            <a:pathLst>
              <a:path w="15586364" h="10287000">
                <a:moveTo>
                  <a:pt x="0" y="0"/>
                </a:moveTo>
                <a:lnTo>
                  <a:pt x="15586364" y="0"/>
                </a:lnTo>
                <a:lnTo>
                  <a:pt x="15586364" y="10287000"/>
                </a:lnTo>
                <a:lnTo>
                  <a:pt x="0" y="10287000"/>
                </a:lnTo>
                <a:lnTo>
                  <a:pt x="0" y="0"/>
                </a:lnTo>
                <a:close/>
              </a:path>
            </a:pathLst>
          </a:custGeom>
          <a:blipFill>
            <a:blip r:embed="rId10"/>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9B8AB"/>
        </a:solidFill>
        <a:effectLst/>
      </p:bgPr>
    </p:bg>
    <p:spTree>
      <p:nvGrpSpPr>
        <p:cNvPr id="1" name=""/>
        <p:cNvGrpSpPr/>
        <p:nvPr/>
      </p:nvGrpSpPr>
      <p:grpSpPr>
        <a:xfrm>
          <a:off x="0" y="0"/>
          <a:ext cx="0" cy="0"/>
          <a:chOff x="0" y="0"/>
          <a:chExt cx="0" cy="0"/>
        </a:xfrm>
      </p:grpSpPr>
      <p:sp>
        <p:nvSpPr>
          <p:cNvPr id="2" name="Freeform 2"/>
          <p:cNvSpPr/>
          <p:nvPr/>
        </p:nvSpPr>
        <p:spPr>
          <a:xfrm rot="-1279815" flipH="1">
            <a:off x="-455760" y="4689036"/>
            <a:ext cx="3616776" cy="7883980"/>
          </a:xfrm>
          <a:custGeom>
            <a:avLst/>
            <a:gdLst/>
            <a:ahLst/>
            <a:cxnLst/>
            <a:rect l="l" t="t" r="r" b="b"/>
            <a:pathLst>
              <a:path w="3616776" h="7883980">
                <a:moveTo>
                  <a:pt x="3616776" y="0"/>
                </a:moveTo>
                <a:lnTo>
                  <a:pt x="0" y="0"/>
                </a:lnTo>
                <a:lnTo>
                  <a:pt x="0" y="7883979"/>
                </a:lnTo>
                <a:lnTo>
                  <a:pt x="3616776" y="7883979"/>
                </a:lnTo>
                <a:lnTo>
                  <a:pt x="3616776"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14012330" y="-1906791"/>
            <a:ext cx="6493940" cy="6529555"/>
          </a:xfrm>
          <a:custGeom>
            <a:avLst/>
            <a:gdLst/>
            <a:ahLst/>
            <a:cxnLst/>
            <a:rect l="l" t="t" r="r" b="b"/>
            <a:pathLst>
              <a:path w="6493940" h="6529555">
                <a:moveTo>
                  <a:pt x="0" y="0"/>
                </a:moveTo>
                <a:lnTo>
                  <a:pt x="6493940" y="0"/>
                </a:lnTo>
                <a:lnTo>
                  <a:pt x="6493940" y="6529555"/>
                </a:lnTo>
                <a:lnTo>
                  <a:pt x="0" y="65295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4368370">
            <a:off x="14061058" y="203995"/>
            <a:ext cx="2689927" cy="1649410"/>
          </a:xfrm>
          <a:custGeom>
            <a:avLst/>
            <a:gdLst/>
            <a:ahLst/>
            <a:cxnLst/>
            <a:rect l="l" t="t" r="r" b="b"/>
            <a:pathLst>
              <a:path w="2689927" h="1649410">
                <a:moveTo>
                  <a:pt x="0" y="0"/>
                </a:moveTo>
                <a:lnTo>
                  <a:pt x="2689927" y="0"/>
                </a:lnTo>
                <a:lnTo>
                  <a:pt x="2689927" y="1649410"/>
                </a:lnTo>
                <a:lnTo>
                  <a:pt x="0" y="1649410"/>
                </a:lnTo>
                <a:lnTo>
                  <a:pt x="0" y="0"/>
                </a:lnTo>
                <a:close/>
              </a:path>
            </a:pathLst>
          </a:custGeom>
          <a:blipFill>
            <a:blip r:embed="rId6">
              <a:extLst>
                <a:ext uri="{96DAC541-7B7A-43D3-8B79-37D633B846F1}">
                  <asvg:svgBlip xmlns:asvg="http://schemas.microsoft.com/office/drawing/2016/SVG/main" r:embed="rId7"/>
                </a:ext>
              </a:extLst>
            </a:blip>
            <a:stretch>
              <a:fillRect l="-74740"/>
            </a:stretch>
          </a:blipFill>
        </p:spPr>
      </p:sp>
      <p:sp>
        <p:nvSpPr>
          <p:cNvPr id="5" name="Freeform 5"/>
          <p:cNvSpPr/>
          <p:nvPr/>
        </p:nvSpPr>
        <p:spPr>
          <a:xfrm rot="8309932" flipV="1">
            <a:off x="16034081" y="-1586945"/>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352628" y="0"/>
            <a:ext cx="15582744" cy="10427332"/>
          </a:xfrm>
          <a:custGeom>
            <a:avLst/>
            <a:gdLst/>
            <a:ahLst/>
            <a:cxnLst/>
            <a:rect l="l" t="t" r="r" b="b"/>
            <a:pathLst>
              <a:path w="15582744" h="10427332">
                <a:moveTo>
                  <a:pt x="0" y="0"/>
                </a:moveTo>
                <a:lnTo>
                  <a:pt x="15582744" y="0"/>
                </a:lnTo>
                <a:lnTo>
                  <a:pt x="15582744" y="10427332"/>
                </a:lnTo>
                <a:lnTo>
                  <a:pt x="0" y="10427332"/>
                </a:lnTo>
                <a:lnTo>
                  <a:pt x="0" y="0"/>
                </a:lnTo>
                <a:close/>
              </a:path>
            </a:pathLst>
          </a:custGeom>
          <a:blipFill>
            <a:blip r:embed="rId10"/>
            <a:stretch>
              <a:fillRect/>
            </a:stretch>
          </a:blipFill>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AE9D90"/>
        </a:solidFill>
        <a:effectLst/>
      </p:bgPr>
    </p:bg>
    <p:spTree>
      <p:nvGrpSpPr>
        <p:cNvPr id="1" name=""/>
        <p:cNvGrpSpPr/>
        <p:nvPr/>
      </p:nvGrpSpPr>
      <p:grpSpPr>
        <a:xfrm>
          <a:off x="0" y="0"/>
          <a:ext cx="0" cy="0"/>
          <a:chOff x="0" y="0"/>
          <a:chExt cx="0" cy="0"/>
        </a:xfrm>
      </p:grpSpPr>
      <p:sp>
        <p:nvSpPr>
          <p:cNvPr id="2" name="TextBox 2"/>
          <p:cNvSpPr txBox="1"/>
          <p:nvPr/>
        </p:nvSpPr>
        <p:spPr>
          <a:xfrm>
            <a:off x="553511" y="790575"/>
            <a:ext cx="13044595" cy="1682763"/>
          </a:xfrm>
          <a:prstGeom prst="rect">
            <a:avLst/>
          </a:prstGeom>
        </p:spPr>
        <p:txBody>
          <a:bodyPr lIns="0" tIns="0" rIns="0" bIns="0" rtlCol="0" anchor="t">
            <a:spAutoFit/>
          </a:bodyPr>
          <a:lstStyle/>
          <a:p>
            <a:pPr algn="ctr">
              <a:lnSpc>
                <a:spcPts val="13299"/>
              </a:lnSpc>
            </a:pPr>
            <a:r>
              <a:rPr lang="en-US" sz="9499">
                <a:solidFill>
                  <a:srgbClr val="000000"/>
                </a:solidFill>
                <a:latin typeface="Angella White"/>
              </a:rPr>
              <a:t>Factors Affecting the Gut-Brain Axis </a:t>
            </a:r>
          </a:p>
        </p:txBody>
      </p:sp>
      <p:sp>
        <p:nvSpPr>
          <p:cNvPr id="3" name="TextBox 3"/>
          <p:cNvSpPr txBox="1"/>
          <p:nvPr/>
        </p:nvSpPr>
        <p:spPr>
          <a:xfrm>
            <a:off x="1028700" y="2672732"/>
            <a:ext cx="15317608" cy="7476406"/>
          </a:xfrm>
          <a:prstGeom prst="rect">
            <a:avLst/>
          </a:prstGeom>
        </p:spPr>
        <p:txBody>
          <a:bodyPr lIns="0" tIns="0" rIns="0" bIns="0" rtlCol="0" anchor="t">
            <a:spAutoFit/>
          </a:bodyPr>
          <a:lstStyle/>
          <a:p>
            <a:pPr algn="l">
              <a:lnSpc>
                <a:spcPts val="5319"/>
              </a:lnSpc>
            </a:pPr>
            <a:r>
              <a:rPr lang="en-US" sz="3799" dirty="0">
                <a:solidFill>
                  <a:srgbClr val="000000"/>
                </a:solidFill>
                <a:latin typeface="Kulachat Serif"/>
              </a:rPr>
              <a:t>Diet &amp; Gut Health: </a:t>
            </a:r>
          </a:p>
          <a:p>
            <a:pPr marL="820416" lvl="1" indent="-410208" algn="l">
              <a:lnSpc>
                <a:spcPts val="5319"/>
              </a:lnSpc>
              <a:buFont typeface="Arial"/>
              <a:buChar char="•"/>
            </a:pPr>
            <a:r>
              <a:rPr lang="en-US" sz="3799" dirty="0">
                <a:solidFill>
                  <a:srgbClr val="000000"/>
                </a:solidFill>
                <a:latin typeface="Kulachat Serif"/>
              </a:rPr>
              <a:t>A diverse &amp; robust microbiome is the key to gut, brain, &amp; overall health</a:t>
            </a:r>
          </a:p>
          <a:p>
            <a:pPr marL="820416" lvl="1" indent="-410208" algn="l">
              <a:lnSpc>
                <a:spcPts val="5319"/>
              </a:lnSpc>
              <a:buFont typeface="Arial"/>
              <a:buChar char="•"/>
            </a:pPr>
            <a:r>
              <a:rPr lang="en-US" sz="3799" dirty="0">
                <a:solidFill>
                  <a:srgbClr val="000000"/>
                </a:solidFill>
                <a:latin typeface="Kulachat Serif"/>
              </a:rPr>
              <a:t>Microbiome &amp; Nutrition: </a:t>
            </a:r>
          </a:p>
          <a:p>
            <a:pPr marL="1640831" lvl="2" indent="-546944" algn="l">
              <a:lnSpc>
                <a:spcPts val="5319"/>
              </a:lnSpc>
              <a:buFont typeface="Arial"/>
              <a:buChar char="⚬"/>
            </a:pPr>
            <a:r>
              <a:rPr lang="en-US" sz="3799" dirty="0">
                <a:solidFill>
                  <a:srgbClr val="000000"/>
                </a:solidFill>
                <a:latin typeface="Kulachat Serif"/>
              </a:rPr>
              <a:t>Diets with the widest diversity of foods foster a rich microbial environment </a:t>
            </a:r>
          </a:p>
          <a:p>
            <a:pPr marL="1640831" lvl="2" indent="-546944" algn="l">
              <a:lnSpc>
                <a:spcPts val="5319"/>
              </a:lnSpc>
              <a:buFont typeface="Arial"/>
              <a:buChar char="⚬"/>
            </a:pPr>
            <a:r>
              <a:rPr lang="en-US" sz="3799" dirty="0">
                <a:solidFill>
                  <a:srgbClr val="000000"/>
                </a:solidFill>
                <a:latin typeface="Kulachat Serif"/>
              </a:rPr>
              <a:t>Inflammatory foods (processed/refined foods, gluten, seed oils, alcohol, etc.) lead to decreased health and diversity in the gut</a:t>
            </a:r>
          </a:p>
          <a:p>
            <a:pPr marL="1640831" lvl="2" indent="-546944" algn="l">
              <a:lnSpc>
                <a:spcPts val="5319"/>
              </a:lnSpc>
              <a:buFont typeface="Arial"/>
              <a:buChar char="⚬"/>
            </a:pPr>
            <a:r>
              <a:rPr lang="en-US" sz="3799" dirty="0">
                <a:solidFill>
                  <a:srgbClr val="000000"/>
                </a:solidFill>
                <a:latin typeface="Kulachat Serif"/>
              </a:rPr>
              <a:t>Food additives (MSG, colors/dyes, HFCS, artificial sweeteners, etc.) can degrade the integrity of the microbiome </a:t>
            </a:r>
          </a:p>
          <a:p>
            <a:pPr marL="1640831" lvl="2" indent="-546944" algn="l">
              <a:lnSpc>
                <a:spcPts val="5319"/>
              </a:lnSpc>
              <a:buFont typeface="Arial"/>
              <a:buChar char="⚬"/>
            </a:pPr>
            <a:r>
              <a:rPr lang="en-US" sz="3799" dirty="0">
                <a:solidFill>
                  <a:srgbClr val="000000"/>
                </a:solidFill>
                <a:latin typeface="Kulachat Serif"/>
              </a:rPr>
              <a:t>Refined/processed sugar triggers inflammation and promotes microbiome dysfunction</a:t>
            </a:r>
          </a:p>
        </p:txBody>
      </p:sp>
      <p:grpSp>
        <p:nvGrpSpPr>
          <p:cNvPr id="4" name="Group 4"/>
          <p:cNvGrpSpPr/>
          <p:nvPr/>
        </p:nvGrpSpPr>
        <p:grpSpPr>
          <a:xfrm rot="-10800000">
            <a:off x="13019913" y="-1811010"/>
            <a:ext cx="7015142" cy="5679421"/>
            <a:chOff x="0" y="0"/>
            <a:chExt cx="9353523" cy="7572561"/>
          </a:xfrm>
        </p:grpSpPr>
        <p:sp>
          <p:nvSpPr>
            <p:cNvPr id="5" name="Freeform 5"/>
            <p:cNvSpPr/>
            <p:nvPr/>
          </p:nvSpPr>
          <p:spPr>
            <a:xfrm>
              <a:off x="0" y="0"/>
              <a:ext cx="6819446" cy="6856847"/>
            </a:xfrm>
            <a:custGeom>
              <a:avLst/>
              <a:gdLst/>
              <a:ahLst/>
              <a:cxnLst/>
              <a:rect l="l" t="t" r="r" b="b"/>
              <a:pathLst>
                <a:path w="6819446" h="6856847">
                  <a:moveTo>
                    <a:pt x="0" y="0"/>
                  </a:moveTo>
                  <a:lnTo>
                    <a:pt x="6819446" y="0"/>
                  </a:lnTo>
                  <a:lnTo>
                    <a:pt x="6819446" y="6856847"/>
                  </a:lnTo>
                  <a:lnTo>
                    <a:pt x="0" y="68568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V="1">
              <a:off x="1776098" y="1991407"/>
              <a:ext cx="3267251" cy="5581154"/>
            </a:xfrm>
            <a:custGeom>
              <a:avLst/>
              <a:gdLst/>
              <a:ahLst/>
              <a:cxnLst/>
              <a:rect l="l" t="t" r="r" b="b"/>
              <a:pathLst>
                <a:path w="3267251" h="5581154">
                  <a:moveTo>
                    <a:pt x="0" y="5581154"/>
                  </a:moveTo>
                  <a:lnTo>
                    <a:pt x="3267251" y="5581154"/>
                  </a:lnTo>
                  <a:lnTo>
                    <a:pt x="3267251" y="0"/>
                  </a:lnTo>
                  <a:lnTo>
                    <a:pt x="0" y="0"/>
                  </a:lnTo>
                  <a:lnTo>
                    <a:pt x="0" y="558115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5474250" y="2308489"/>
              <a:ext cx="3879273" cy="1911423"/>
            </a:xfrm>
            <a:custGeom>
              <a:avLst/>
              <a:gdLst/>
              <a:ahLst/>
              <a:cxnLst/>
              <a:rect l="l" t="t" r="r" b="b"/>
              <a:pathLst>
                <a:path w="3879273" h="1911423">
                  <a:moveTo>
                    <a:pt x="0" y="0"/>
                  </a:moveTo>
                  <a:lnTo>
                    <a:pt x="3879273" y="0"/>
                  </a:lnTo>
                  <a:lnTo>
                    <a:pt x="3879273" y="1911424"/>
                  </a:lnTo>
                  <a:lnTo>
                    <a:pt x="0" y="19114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9B8AB"/>
        </a:solidFill>
        <a:effectLst/>
      </p:bgPr>
    </p:bg>
    <p:spTree>
      <p:nvGrpSpPr>
        <p:cNvPr id="1" name=""/>
        <p:cNvGrpSpPr/>
        <p:nvPr/>
      </p:nvGrpSpPr>
      <p:grpSpPr>
        <a:xfrm>
          <a:off x="0" y="0"/>
          <a:ext cx="0" cy="0"/>
          <a:chOff x="0" y="0"/>
          <a:chExt cx="0" cy="0"/>
        </a:xfrm>
      </p:grpSpPr>
      <p:sp>
        <p:nvSpPr>
          <p:cNvPr id="2" name="TextBox 2"/>
          <p:cNvSpPr txBox="1"/>
          <p:nvPr/>
        </p:nvSpPr>
        <p:spPr>
          <a:xfrm>
            <a:off x="553511" y="790575"/>
            <a:ext cx="13044595" cy="1682763"/>
          </a:xfrm>
          <a:prstGeom prst="rect">
            <a:avLst/>
          </a:prstGeom>
        </p:spPr>
        <p:txBody>
          <a:bodyPr lIns="0" tIns="0" rIns="0" bIns="0" rtlCol="0" anchor="t">
            <a:spAutoFit/>
          </a:bodyPr>
          <a:lstStyle/>
          <a:p>
            <a:pPr algn="ctr">
              <a:lnSpc>
                <a:spcPts val="13299"/>
              </a:lnSpc>
            </a:pPr>
            <a:r>
              <a:rPr lang="en-US" sz="9499">
                <a:solidFill>
                  <a:srgbClr val="000000"/>
                </a:solidFill>
                <a:latin typeface="Angella White"/>
              </a:rPr>
              <a:t>Factors Affecting the Gut-Brain Axis </a:t>
            </a:r>
          </a:p>
        </p:txBody>
      </p:sp>
      <p:sp>
        <p:nvSpPr>
          <p:cNvPr id="3" name="TextBox 3"/>
          <p:cNvSpPr txBox="1"/>
          <p:nvPr/>
        </p:nvSpPr>
        <p:spPr>
          <a:xfrm>
            <a:off x="1028700" y="2665358"/>
            <a:ext cx="15317608" cy="7304406"/>
          </a:xfrm>
          <a:prstGeom prst="rect">
            <a:avLst/>
          </a:prstGeom>
        </p:spPr>
        <p:txBody>
          <a:bodyPr lIns="0" tIns="0" rIns="0" bIns="0" rtlCol="0" anchor="t">
            <a:spAutoFit/>
          </a:bodyPr>
          <a:lstStyle/>
          <a:p>
            <a:pPr algn="l">
              <a:lnSpc>
                <a:spcPts val="5319"/>
              </a:lnSpc>
            </a:pPr>
            <a:r>
              <a:rPr lang="en-US" sz="3799">
                <a:solidFill>
                  <a:srgbClr val="000000"/>
                </a:solidFill>
                <a:latin typeface="Kulachat Serif"/>
              </a:rPr>
              <a:t>Macronutrients &amp; Gut Health:</a:t>
            </a:r>
          </a:p>
          <a:p>
            <a:pPr marL="820416" lvl="1" indent="-410208" algn="l">
              <a:lnSpc>
                <a:spcPts val="5319"/>
              </a:lnSpc>
              <a:buFont typeface="Arial"/>
              <a:buChar char="•"/>
            </a:pPr>
            <a:r>
              <a:rPr lang="en-US" sz="3799">
                <a:solidFill>
                  <a:srgbClr val="000000"/>
                </a:solidFill>
                <a:latin typeface="Kulachat Serif"/>
              </a:rPr>
              <a:t>*Eating variety &amp; balance is key* </a:t>
            </a:r>
          </a:p>
          <a:p>
            <a:pPr marL="820416" lvl="1" indent="-410208" algn="l">
              <a:lnSpc>
                <a:spcPts val="5319"/>
              </a:lnSpc>
              <a:buFont typeface="Arial"/>
              <a:buChar char="•"/>
            </a:pPr>
            <a:r>
              <a:rPr lang="en-US" sz="3799">
                <a:solidFill>
                  <a:srgbClr val="000000"/>
                </a:solidFill>
                <a:latin typeface="Kulachat Serif"/>
              </a:rPr>
              <a:t>Protein: balanced protein intake from animal and plant sources ferment in the gut and feed microbial species</a:t>
            </a:r>
          </a:p>
          <a:p>
            <a:pPr marL="820416" lvl="1" indent="-410208" algn="l">
              <a:lnSpc>
                <a:spcPts val="5319"/>
              </a:lnSpc>
              <a:buFont typeface="Arial"/>
              <a:buChar char="•"/>
            </a:pPr>
            <a:r>
              <a:rPr lang="en-US" sz="3799">
                <a:solidFill>
                  <a:srgbClr val="000000"/>
                </a:solidFill>
                <a:latin typeface="Kulachat Serif"/>
              </a:rPr>
              <a:t>Carbohydrates: consuming a variety of complex carbs promote microbial diversity. Simple carbs &amp; sugars in excess can contribute to inflammation of the gut &amp; body</a:t>
            </a:r>
          </a:p>
          <a:p>
            <a:pPr marL="820416" lvl="1" indent="-410208" algn="l">
              <a:lnSpc>
                <a:spcPts val="5319"/>
              </a:lnSpc>
              <a:buFont typeface="Arial"/>
              <a:buChar char="•"/>
            </a:pPr>
            <a:r>
              <a:rPr lang="en-US" sz="3799">
                <a:solidFill>
                  <a:srgbClr val="000000"/>
                </a:solidFill>
                <a:latin typeface="Kulachat Serif"/>
              </a:rPr>
              <a:t>Fiber &amp; Resistant Starch: promote the growth of beneficial bacteria, provide bulk, and support detoxification </a:t>
            </a:r>
          </a:p>
          <a:p>
            <a:pPr marL="820416" lvl="1" indent="-410208" algn="l">
              <a:lnSpc>
                <a:spcPts val="5319"/>
              </a:lnSpc>
              <a:buFont typeface="Arial"/>
              <a:buChar char="•"/>
            </a:pPr>
            <a:r>
              <a:rPr lang="en-US" sz="3799">
                <a:solidFill>
                  <a:srgbClr val="000000"/>
                </a:solidFill>
                <a:latin typeface="Kulachat Serif"/>
              </a:rPr>
              <a:t>Fats: excess consumption of trans &amp; seeds oils can shift the microbiome into an unhealthy, inflammatory pattern</a:t>
            </a:r>
          </a:p>
        </p:txBody>
      </p:sp>
      <p:grpSp>
        <p:nvGrpSpPr>
          <p:cNvPr id="4" name="Group 4"/>
          <p:cNvGrpSpPr/>
          <p:nvPr/>
        </p:nvGrpSpPr>
        <p:grpSpPr>
          <a:xfrm rot="-10800000">
            <a:off x="13019913" y="-1811010"/>
            <a:ext cx="7015142" cy="5679421"/>
            <a:chOff x="0" y="0"/>
            <a:chExt cx="9353523" cy="7572561"/>
          </a:xfrm>
        </p:grpSpPr>
        <p:sp>
          <p:nvSpPr>
            <p:cNvPr id="5" name="Freeform 5"/>
            <p:cNvSpPr/>
            <p:nvPr/>
          </p:nvSpPr>
          <p:spPr>
            <a:xfrm>
              <a:off x="0" y="0"/>
              <a:ext cx="6819446" cy="6856847"/>
            </a:xfrm>
            <a:custGeom>
              <a:avLst/>
              <a:gdLst/>
              <a:ahLst/>
              <a:cxnLst/>
              <a:rect l="l" t="t" r="r" b="b"/>
              <a:pathLst>
                <a:path w="6819446" h="6856847">
                  <a:moveTo>
                    <a:pt x="0" y="0"/>
                  </a:moveTo>
                  <a:lnTo>
                    <a:pt x="6819446" y="0"/>
                  </a:lnTo>
                  <a:lnTo>
                    <a:pt x="6819446" y="6856847"/>
                  </a:lnTo>
                  <a:lnTo>
                    <a:pt x="0" y="68568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V="1">
              <a:off x="1776098" y="1991407"/>
              <a:ext cx="3267251" cy="5581154"/>
            </a:xfrm>
            <a:custGeom>
              <a:avLst/>
              <a:gdLst/>
              <a:ahLst/>
              <a:cxnLst/>
              <a:rect l="l" t="t" r="r" b="b"/>
              <a:pathLst>
                <a:path w="3267251" h="5581154">
                  <a:moveTo>
                    <a:pt x="0" y="5581154"/>
                  </a:moveTo>
                  <a:lnTo>
                    <a:pt x="3267251" y="5581154"/>
                  </a:lnTo>
                  <a:lnTo>
                    <a:pt x="3267251" y="0"/>
                  </a:lnTo>
                  <a:lnTo>
                    <a:pt x="0" y="0"/>
                  </a:lnTo>
                  <a:lnTo>
                    <a:pt x="0" y="558115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5474250" y="2308489"/>
              <a:ext cx="3879273" cy="1911423"/>
            </a:xfrm>
            <a:custGeom>
              <a:avLst/>
              <a:gdLst/>
              <a:ahLst/>
              <a:cxnLst/>
              <a:rect l="l" t="t" r="r" b="b"/>
              <a:pathLst>
                <a:path w="3879273" h="1911423">
                  <a:moveTo>
                    <a:pt x="0" y="0"/>
                  </a:moveTo>
                  <a:lnTo>
                    <a:pt x="3879273" y="0"/>
                  </a:lnTo>
                  <a:lnTo>
                    <a:pt x="3879273" y="1911424"/>
                  </a:lnTo>
                  <a:lnTo>
                    <a:pt x="0" y="19114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3D3D3"/>
        </a:solidFill>
        <a:effectLst/>
      </p:bgPr>
    </p:bg>
    <p:spTree>
      <p:nvGrpSpPr>
        <p:cNvPr id="1" name=""/>
        <p:cNvGrpSpPr/>
        <p:nvPr/>
      </p:nvGrpSpPr>
      <p:grpSpPr>
        <a:xfrm>
          <a:off x="0" y="0"/>
          <a:ext cx="0" cy="0"/>
          <a:chOff x="0" y="0"/>
          <a:chExt cx="0" cy="0"/>
        </a:xfrm>
      </p:grpSpPr>
      <p:sp>
        <p:nvSpPr>
          <p:cNvPr id="2" name="TextBox 2"/>
          <p:cNvSpPr txBox="1"/>
          <p:nvPr/>
        </p:nvSpPr>
        <p:spPr>
          <a:xfrm>
            <a:off x="553511" y="790575"/>
            <a:ext cx="13044595" cy="1682763"/>
          </a:xfrm>
          <a:prstGeom prst="rect">
            <a:avLst/>
          </a:prstGeom>
        </p:spPr>
        <p:txBody>
          <a:bodyPr lIns="0" tIns="0" rIns="0" bIns="0" rtlCol="0" anchor="t">
            <a:spAutoFit/>
          </a:bodyPr>
          <a:lstStyle/>
          <a:p>
            <a:pPr algn="ctr">
              <a:lnSpc>
                <a:spcPts val="13299"/>
              </a:lnSpc>
            </a:pPr>
            <a:r>
              <a:rPr lang="en-US" sz="9499">
                <a:solidFill>
                  <a:srgbClr val="000000"/>
                </a:solidFill>
                <a:latin typeface="Angella White"/>
              </a:rPr>
              <a:t>Factors Affecting the Gut-Brain Axis </a:t>
            </a:r>
          </a:p>
        </p:txBody>
      </p:sp>
      <p:sp>
        <p:nvSpPr>
          <p:cNvPr id="3" name="TextBox 3"/>
          <p:cNvSpPr txBox="1"/>
          <p:nvPr/>
        </p:nvSpPr>
        <p:spPr>
          <a:xfrm>
            <a:off x="1028700" y="2998733"/>
            <a:ext cx="15317608" cy="6637656"/>
          </a:xfrm>
          <a:prstGeom prst="rect">
            <a:avLst/>
          </a:prstGeom>
        </p:spPr>
        <p:txBody>
          <a:bodyPr lIns="0" tIns="0" rIns="0" bIns="0" rtlCol="0" anchor="t">
            <a:spAutoFit/>
          </a:bodyPr>
          <a:lstStyle/>
          <a:p>
            <a:pPr algn="l">
              <a:lnSpc>
                <a:spcPts val="5319"/>
              </a:lnSpc>
            </a:pPr>
            <a:r>
              <a:rPr lang="en-US" sz="3799">
                <a:solidFill>
                  <a:srgbClr val="000000"/>
                </a:solidFill>
                <a:latin typeface="Kulachat Serif"/>
              </a:rPr>
              <a:t>Stress &amp; The Gut: A Bidirectional Relationship:</a:t>
            </a:r>
          </a:p>
          <a:p>
            <a:pPr marL="820416" lvl="1" indent="-410208" algn="l">
              <a:lnSpc>
                <a:spcPts val="5319"/>
              </a:lnSpc>
              <a:buFont typeface="Arial"/>
              <a:buChar char="•"/>
            </a:pPr>
            <a:r>
              <a:rPr lang="en-US" sz="3799">
                <a:solidFill>
                  <a:srgbClr val="000000"/>
                </a:solidFill>
                <a:latin typeface="Kulachat Serif"/>
              </a:rPr>
              <a:t>Stress impacts gut motility (speed), permeability, and microbial diversity via the autonomic nervous system &amp; changes to neurotransmitters</a:t>
            </a:r>
          </a:p>
          <a:p>
            <a:pPr marL="820416" lvl="1" indent="-410208" algn="l">
              <a:lnSpc>
                <a:spcPts val="5319"/>
              </a:lnSpc>
              <a:buFont typeface="Arial"/>
              <a:buChar char="•"/>
            </a:pPr>
            <a:r>
              <a:rPr lang="en-US" sz="3799">
                <a:solidFill>
                  <a:srgbClr val="000000"/>
                </a:solidFill>
                <a:latin typeface="Kulachat Serif"/>
              </a:rPr>
              <a:t>Stress activates the HPA axis, leading to the release of cortisol and adrenaline, impairing motility and increasing permeability &amp; inflammation</a:t>
            </a:r>
          </a:p>
          <a:p>
            <a:pPr marL="820416" lvl="1" indent="-410208" algn="l">
              <a:lnSpc>
                <a:spcPts val="5319"/>
              </a:lnSpc>
              <a:buFont typeface="Arial"/>
              <a:buChar char="•"/>
            </a:pPr>
            <a:r>
              <a:rPr lang="en-US" sz="3799">
                <a:solidFill>
                  <a:srgbClr val="000000"/>
                </a:solidFill>
                <a:latin typeface="Kulachat Serif"/>
              </a:rPr>
              <a:t>Chronic stress disrupts microbial composition, leading to dysbiosis</a:t>
            </a:r>
          </a:p>
          <a:p>
            <a:pPr marL="820416" lvl="1" indent="-410208" algn="l">
              <a:lnSpc>
                <a:spcPts val="5319"/>
              </a:lnSpc>
              <a:buFont typeface="Arial"/>
              <a:buChar char="•"/>
            </a:pPr>
            <a:r>
              <a:rPr lang="en-US" sz="3799">
                <a:solidFill>
                  <a:srgbClr val="000000"/>
                </a:solidFill>
                <a:latin typeface="Kulachat Serif"/>
              </a:rPr>
              <a:t>Stress &amp; emotions are felt, and stored, in the gut (think about “gut feelings”)</a:t>
            </a:r>
          </a:p>
        </p:txBody>
      </p:sp>
      <p:grpSp>
        <p:nvGrpSpPr>
          <p:cNvPr id="4" name="Group 4"/>
          <p:cNvGrpSpPr/>
          <p:nvPr/>
        </p:nvGrpSpPr>
        <p:grpSpPr>
          <a:xfrm rot="-10800000">
            <a:off x="13019913" y="-1811010"/>
            <a:ext cx="7015142" cy="5679421"/>
            <a:chOff x="0" y="0"/>
            <a:chExt cx="9353523" cy="7572561"/>
          </a:xfrm>
        </p:grpSpPr>
        <p:sp>
          <p:nvSpPr>
            <p:cNvPr id="5" name="Freeform 5"/>
            <p:cNvSpPr/>
            <p:nvPr/>
          </p:nvSpPr>
          <p:spPr>
            <a:xfrm>
              <a:off x="0" y="0"/>
              <a:ext cx="6819446" cy="6856847"/>
            </a:xfrm>
            <a:custGeom>
              <a:avLst/>
              <a:gdLst/>
              <a:ahLst/>
              <a:cxnLst/>
              <a:rect l="l" t="t" r="r" b="b"/>
              <a:pathLst>
                <a:path w="6819446" h="6856847">
                  <a:moveTo>
                    <a:pt x="0" y="0"/>
                  </a:moveTo>
                  <a:lnTo>
                    <a:pt x="6819446" y="0"/>
                  </a:lnTo>
                  <a:lnTo>
                    <a:pt x="6819446" y="6856847"/>
                  </a:lnTo>
                  <a:lnTo>
                    <a:pt x="0" y="68568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V="1">
              <a:off x="1776098" y="1991407"/>
              <a:ext cx="3267251" cy="5581154"/>
            </a:xfrm>
            <a:custGeom>
              <a:avLst/>
              <a:gdLst/>
              <a:ahLst/>
              <a:cxnLst/>
              <a:rect l="l" t="t" r="r" b="b"/>
              <a:pathLst>
                <a:path w="3267251" h="5581154">
                  <a:moveTo>
                    <a:pt x="0" y="5581154"/>
                  </a:moveTo>
                  <a:lnTo>
                    <a:pt x="3267251" y="5581154"/>
                  </a:lnTo>
                  <a:lnTo>
                    <a:pt x="3267251" y="0"/>
                  </a:lnTo>
                  <a:lnTo>
                    <a:pt x="0" y="0"/>
                  </a:lnTo>
                  <a:lnTo>
                    <a:pt x="0" y="558115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5474250" y="2308489"/>
              <a:ext cx="3879273" cy="1911423"/>
            </a:xfrm>
            <a:custGeom>
              <a:avLst/>
              <a:gdLst/>
              <a:ahLst/>
              <a:cxnLst/>
              <a:rect l="l" t="t" r="r" b="b"/>
              <a:pathLst>
                <a:path w="3879273" h="1911423">
                  <a:moveTo>
                    <a:pt x="0" y="0"/>
                  </a:moveTo>
                  <a:lnTo>
                    <a:pt x="3879273" y="0"/>
                  </a:lnTo>
                  <a:lnTo>
                    <a:pt x="3879273" y="1911424"/>
                  </a:lnTo>
                  <a:lnTo>
                    <a:pt x="0" y="19114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TextBox 2"/>
          <p:cNvSpPr txBox="1"/>
          <p:nvPr/>
        </p:nvSpPr>
        <p:spPr>
          <a:xfrm>
            <a:off x="553511" y="790575"/>
            <a:ext cx="13044595" cy="1682763"/>
          </a:xfrm>
          <a:prstGeom prst="rect">
            <a:avLst/>
          </a:prstGeom>
        </p:spPr>
        <p:txBody>
          <a:bodyPr lIns="0" tIns="0" rIns="0" bIns="0" rtlCol="0" anchor="t">
            <a:spAutoFit/>
          </a:bodyPr>
          <a:lstStyle/>
          <a:p>
            <a:pPr algn="ctr">
              <a:lnSpc>
                <a:spcPts val="13299"/>
              </a:lnSpc>
            </a:pPr>
            <a:r>
              <a:rPr lang="en-US" sz="9499">
                <a:solidFill>
                  <a:srgbClr val="000000"/>
                </a:solidFill>
                <a:latin typeface="Angella White"/>
              </a:rPr>
              <a:t>Factors Affecting the Gut-Brain Axis </a:t>
            </a:r>
          </a:p>
        </p:txBody>
      </p:sp>
      <p:sp>
        <p:nvSpPr>
          <p:cNvPr id="3" name="TextBox 3"/>
          <p:cNvSpPr txBox="1"/>
          <p:nvPr/>
        </p:nvSpPr>
        <p:spPr>
          <a:xfrm>
            <a:off x="1028700" y="2998733"/>
            <a:ext cx="15317608" cy="6637656"/>
          </a:xfrm>
          <a:prstGeom prst="rect">
            <a:avLst/>
          </a:prstGeom>
        </p:spPr>
        <p:txBody>
          <a:bodyPr lIns="0" tIns="0" rIns="0" bIns="0" rtlCol="0" anchor="t">
            <a:spAutoFit/>
          </a:bodyPr>
          <a:lstStyle/>
          <a:p>
            <a:pPr algn="l">
              <a:lnSpc>
                <a:spcPts val="5319"/>
              </a:lnSpc>
            </a:pPr>
            <a:r>
              <a:rPr lang="en-US" sz="3799">
                <a:solidFill>
                  <a:srgbClr val="000000"/>
                </a:solidFill>
                <a:latin typeface="Kulachat Serif"/>
              </a:rPr>
              <a:t>Stress &amp; The Gut: A Bidirectional Relationship:</a:t>
            </a:r>
          </a:p>
          <a:p>
            <a:pPr marL="820416" lvl="1" indent="-410208" algn="l">
              <a:lnSpc>
                <a:spcPts val="5319"/>
              </a:lnSpc>
              <a:buFont typeface="Arial"/>
              <a:buChar char="•"/>
            </a:pPr>
            <a:r>
              <a:rPr lang="en-US" sz="3799">
                <a:solidFill>
                  <a:srgbClr val="000000"/>
                </a:solidFill>
                <a:latin typeface="Kulachat Serif"/>
              </a:rPr>
              <a:t>The vagus nerve transmits signals between the gut and the brain, influencing emotional and cognitive processes during times of stress</a:t>
            </a:r>
          </a:p>
          <a:p>
            <a:pPr marL="820416" lvl="1" indent="-410208" algn="l">
              <a:lnSpc>
                <a:spcPts val="5319"/>
              </a:lnSpc>
              <a:buFont typeface="Arial"/>
              <a:buChar char="•"/>
            </a:pPr>
            <a:r>
              <a:rPr lang="en-US" sz="3799">
                <a:solidFill>
                  <a:srgbClr val="000000"/>
                </a:solidFill>
                <a:latin typeface="Kulachat Serif"/>
              </a:rPr>
              <a:t>Changes in neurotransmitter production caused by GI inflammation &amp; immune system activation influence emotions and stress response</a:t>
            </a:r>
          </a:p>
          <a:p>
            <a:pPr marL="820416" lvl="1" indent="-410208" algn="l">
              <a:lnSpc>
                <a:spcPts val="5319"/>
              </a:lnSpc>
              <a:buFont typeface="Arial"/>
              <a:buChar char="•"/>
            </a:pPr>
            <a:r>
              <a:rPr lang="en-US" sz="3799">
                <a:solidFill>
                  <a:srgbClr val="000000"/>
                </a:solidFill>
                <a:latin typeface="Kulachat Serif"/>
              </a:rPr>
              <a:t>Increased gut permeability decreased nutrient absorption, impacting our ability to produce proper neurotransmitters, exacerbating the stress response </a:t>
            </a:r>
          </a:p>
          <a:p>
            <a:pPr marL="820416" lvl="1" indent="-410208" algn="l">
              <a:lnSpc>
                <a:spcPts val="5319"/>
              </a:lnSpc>
              <a:buFont typeface="Arial"/>
              <a:buChar char="•"/>
            </a:pPr>
            <a:r>
              <a:rPr lang="en-US" sz="3799">
                <a:solidFill>
                  <a:srgbClr val="000000"/>
                </a:solidFill>
                <a:latin typeface="Kulachat Serif"/>
              </a:rPr>
              <a:t>Impaired gut-brain communication contributes to the development and persistence of stress-related mental health disorders</a:t>
            </a:r>
          </a:p>
        </p:txBody>
      </p:sp>
      <p:grpSp>
        <p:nvGrpSpPr>
          <p:cNvPr id="4" name="Group 4"/>
          <p:cNvGrpSpPr/>
          <p:nvPr/>
        </p:nvGrpSpPr>
        <p:grpSpPr>
          <a:xfrm rot="-10800000">
            <a:off x="13019913" y="-1811010"/>
            <a:ext cx="7015142" cy="5679421"/>
            <a:chOff x="0" y="0"/>
            <a:chExt cx="9353523" cy="7572561"/>
          </a:xfrm>
        </p:grpSpPr>
        <p:sp>
          <p:nvSpPr>
            <p:cNvPr id="5" name="Freeform 5"/>
            <p:cNvSpPr/>
            <p:nvPr/>
          </p:nvSpPr>
          <p:spPr>
            <a:xfrm>
              <a:off x="0" y="0"/>
              <a:ext cx="6819446" cy="6856847"/>
            </a:xfrm>
            <a:custGeom>
              <a:avLst/>
              <a:gdLst/>
              <a:ahLst/>
              <a:cxnLst/>
              <a:rect l="l" t="t" r="r" b="b"/>
              <a:pathLst>
                <a:path w="6819446" h="6856847">
                  <a:moveTo>
                    <a:pt x="0" y="0"/>
                  </a:moveTo>
                  <a:lnTo>
                    <a:pt x="6819446" y="0"/>
                  </a:lnTo>
                  <a:lnTo>
                    <a:pt x="6819446" y="6856847"/>
                  </a:lnTo>
                  <a:lnTo>
                    <a:pt x="0" y="68568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V="1">
              <a:off x="1776098" y="1991407"/>
              <a:ext cx="3267251" cy="5581154"/>
            </a:xfrm>
            <a:custGeom>
              <a:avLst/>
              <a:gdLst/>
              <a:ahLst/>
              <a:cxnLst/>
              <a:rect l="l" t="t" r="r" b="b"/>
              <a:pathLst>
                <a:path w="3267251" h="5581154">
                  <a:moveTo>
                    <a:pt x="0" y="5581154"/>
                  </a:moveTo>
                  <a:lnTo>
                    <a:pt x="3267251" y="5581154"/>
                  </a:lnTo>
                  <a:lnTo>
                    <a:pt x="3267251" y="0"/>
                  </a:lnTo>
                  <a:lnTo>
                    <a:pt x="0" y="0"/>
                  </a:lnTo>
                  <a:lnTo>
                    <a:pt x="0" y="558115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5474250" y="2308489"/>
              <a:ext cx="3879273" cy="1911423"/>
            </a:xfrm>
            <a:custGeom>
              <a:avLst/>
              <a:gdLst/>
              <a:ahLst/>
              <a:cxnLst/>
              <a:rect l="l" t="t" r="r" b="b"/>
              <a:pathLst>
                <a:path w="3879273" h="1911423">
                  <a:moveTo>
                    <a:pt x="0" y="0"/>
                  </a:moveTo>
                  <a:lnTo>
                    <a:pt x="3879273" y="0"/>
                  </a:lnTo>
                  <a:lnTo>
                    <a:pt x="3879273" y="1911424"/>
                  </a:lnTo>
                  <a:lnTo>
                    <a:pt x="0" y="19114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5D4C6"/>
        </a:solidFill>
        <a:effectLst/>
      </p:bgPr>
    </p:bg>
    <p:spTree>
      <p:nvGrpSpPr>
        <p:cNvPr id="1" name=""/>
        <p:cNvGrpSpPr/>
        <p:nvPr/>
      </p:nvGrpSpPr>
      <p:grpSpPr>
        <a:xfrm>
          <a:off x="0" y="0"/>
          <a:ext cx="0" cy="0"/>
          <a:chOff x="0" y="0"/>
          <a:chExt cx="0" cy="0"/>
        </a:xfrm>
      </p:grpSpPr>
      <p:sp>
        <p:nvSpPr>
          <p:cNvPr id="2" name="TextBox 2"/>
          <p:cNvSpPr txBox="1"/>
          <p:nvPr/>
        </p:nvSpPr>
        <p:spPr>
          <a:xfrm>
            <a:off x="553511" y="790575"/>
            <a:ext cx="13044595" cy="1682763"/>
          </a:xfrm>
          <a:prstGeom prst="rect">
            <a:avLst/>
          </a:prstGeom>
        </p:spPr>
        <p:txBody>
          <a:bodyPr lIns="0" tIns="0" rIns="0" bIns="0" rtlCol="0" anchor="t">
            <a:spAutoFit/>
          </a:bodyPr>
          <a:lstStyle/>
          <a:p>
            <a:pPr algn="ctr">
              <a:lnSpc>
                <a:spcPts val="13299"/>
              </a:lnSpc>
            </a:pPr>
            <a:r>
              <a:rPr lang="en-US" sz="9499">
                <a:solidFill>
                  <a:srgbClr val="000000"/>
                </a:solidFill>
                <a:latin typeface="Angella White"/>
              </a:rPr>
              <a:t>Factors Affecting the Gut-Brain Axis </a:t>
            </a:r>
          </a:p>
        </p:txBody>
      </p:sp>
      <p:sp>
        <p:nvSpPr>
          <p:cNvPr id="3" name="TextBox 3"/>
          <p:cNvSpPr txBox="1"/>
          <p:nvPr/>
        </p:nvSpPr>
        <p:spPr>
          <a:xfrm>
            <a:off x="1028700" y="3332108"/>
            <a:ext cx="15317608" cy="5970906"/>
          </a:xfrm>
          <a:prstGeom prst="rect">
            <a:avLst/>
          </a:prstGeom>
        </p:spPr>
        <p:txBody>
          <a:bodyPr lIns="0" tIns="0" rIns="0" bIns="0" rtlCol="0" anchor="t">
            <a:spAutoFit/>
          </a:bodyPr>
          <a:lstStyle/>
          <a:p>
            <a:pPr algn="l">
              <a:lnSpc>
                <a:spcPts val="5319"/>
              </a:lnSpc>
            </a:pPr>
            <a:r>
              <a:rPr lang="en-US" sz="3799">
                <a:solidFill>
                  <a:srgbClr val="000000"/>
                </a:solidFill>
                <a:latin typeface="Kulachat Serif"/>
              </a:rPr>
              <a:t>Sleep, Exercise, and Other Factors:</a:t>
            </a:r>
          </a:p>
          <a:p>
            <a:pPr marL="820416" lvl="1" indent="-410208" algn="l">
              <a:lnSpc>
                <a:spcPts val="5319"/>
              </a:lnSpc>
              <a:buFont typeface="Arial"/>
              <a:buChar char="•"/>
            </a:pPr>
            <a:r>
              <a:rPr lang="en-US" sz="3799">
                <a:solidFill>
                  <a:srgbClr val="000000"/>
                </a:solidFill>
                <a:latin typeface="Kulachat Serif"/>
              </a:rPr>
              <a:t>Sleep quality &amp; circadian rhythms impact the microbiome via the body clock and detoxification systems of the body</a:t>
            </a:r>
          </a:p>
          <a:p>
            <a:pPr marL="1640831" lvl="2" indent="-546944" algn="l">
              <a:lnSpc>
                <a:spcPts val="5319"/>
              </a:lnSpc>
              <a:buFont typeface="Arial"/>
              <a:buChar char="⚬"/>
            </a:pPr>
            <a:r>
              <a:rPr lang="en-US" sz="3799">
                <a:solidFill>
                  <a:srgbClr val="000000"/>
                </a:solidFill>
                <a:latin typeface="Kulachat Serif"/>
              </a:rPr>
              <a:t>Sleep disturbances and dysbiosis are closely linked</a:t>
            </a:r>
          </a:p>
          <a:p>
            <a:pPr marL="820416" lvl="1" indent="-410208" algn="l">
              <a:lnSpc>
                <a:spcPts val="5319"/>
              </a:lnSpc>
              <a:buFont typeface="Arial"/>
              <a:buChar char="•"/>
            </a:pPr>
            <a:r>
              <a:rPr lang="en-US" sz="3799">
                <a:solidFill>
                  <a:srgbClr val="000000"/>
                </a:solidFill>
                <a:latin typeface="Kulachat Serif"/>
              </a:rPr>
              <a:t>Physical activity leads to beneficial changes in both microbial diversity of the gut, and mental health  </a:t>
            </a:r>
          </a:p>
          <a:p>
            <a:pPr marL="820416" lvl="1" indent="-410208" algn="l">
              <a:lnSpc>
                <a:spcPts val="5319"/>
              </a:lnSpc>
              <a:buFont typeface="Arial"/>
              <a:buChar char="•"/>
            </a:pPr>
            <a:r>
              <a:rPr lang="en-US" sz="3799">
                <a:solidFill>
                  <a:srgbClr val="000000"/>
                </a:solidFill>
                <a:latin typeface="Kulachat Serif"/>
              </a:rPr>
              <a:t>Alcohol, medications (antibiotics, PPIs, SSRIs), and smoking: all of these can impact gut permeability, the gut microbiome as well as mental health </a:t>
            </a:r>
          </a:p>
        </p:txBody>
      </p:sp>
      <p:grpSp>
        <p:nvGrpSpPr>
          <p:cNvPr id="4" name="Group 4"/>
          <p:cNvGrpSpPr/>
          <p:nvPr/>
        </p:nvGrpSpPr>
        <p:grpSpPr>
          <a:xfrm rot="-10800000">
            <a:off x="13019913" y="-1811010"/>
            <a:ext cx="7015142" cy="5679421"/>
            <a:chOff x="0" y="0"/>
            <a:chExt cx="9353523" cy="7572561"/>
          </a:xfrm>
        </p:grpSpPr>
        <p:sp>
          <p:nvSpPr>
            <p:cNvPr id="5" name="Freeform 5"/>
            <p:cNvSpPr/>
            <p:nvPr/>
          </p:nvSpPr>
          <p:spPr>
            <a:xfrm>
              <a:off x="0" y="0"/>
              <a:ext cx="6819446" cy="6856847"/>
            </a:xfrm>
            <a:custGeom>
              <a:avLst/>
              <a:gdLst/>
              <a:ahLst/>
              <a:cxnLst/>
              <a:rect l="l" t="t" r="r" b="b"/>
              <a:pathLst>
                <a:path w="6819446" h="6856847">
                  <a:moveTo>
                    <a:pt x="0" y="0"/>
                  </a:moveTo>
                  <a:lnTo>
                    <a:pt x="6819446" y="0"/>
                  </a:lnTo>
                  <a:lnTo>
                    <a:pt x="6819446" y="6856847"/>
                  </a:lnTo>
                  <a:lnTo>
                    <a:pt x="0" y="68568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V="1">
              <a:off x="1776098" y="1991407"/>
              <a:ext cx="3267251" cy="5581154"/>
            </a:xfrm>
            <a:custGeom>
              <a:avLst/>
              <a:gdLst/>
              <a:ahLst/>
              <a:cxnLst/>
              <a:rect l="l" t="t" r="r" b="b"/>
              <a:pathLst>
                <a:path w="3267251" h="5581154">
                  <a:moveTo>
                    <a:pt x="0" y="5581154"/>
                  </a:moveTo>
                  <a:lnTo>
                    <a:pt x="3267251" y="5581154"/>
                  </a:lnTo>
                  <a:lnTo>
                    <a:pt x="3267251" y="0"/>
                  </a:lnTo>
                  <a:lnTo>
                    <a:pt x="0" y="0"/>
                  </a:lnTo>
                  <a:lnTo>
                    <a:pt x="0" y="558115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5474250" y="2308489"/>
              <a:ext cx="3879273" cy="1911423"/>
            </a:xfrm>
            <a:custGeom>
              <a:avLst/>
              <a:gdLst/>
              <a:ahLst/>
              <a:cxnLst/>
              <a:rect l="l" t="t" r="r" b="b"/>
              <a:pathLst>
                <a:path w="3879273" h="1911423">
                  <a:moveTo>
                    <a:pt x="0" y="0"/>
                  </a:moveTo>
                  <a:lnTo>
                    <a:pt x="3879273" y="0"/>
                  </a:lnTo>
                  <a:lnTo>
                    <a:pt x="3879273" y="1911424"/>
                  </a:lnTo>
                  <a:lnTo>
                    <a:pt x="0" y="19114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TextBox 2"/>
          <p:cNvSpPr txBox="1"/>
          <p:nvPr/>
        </p:nvSpPr>
        <p:spPr>
          <a:xfrm>
            <a:off x="5881196" y="3405783"/>
            <a:ext cx="10335553" cy="6440644"/>
          </a:xfrm>
          <a:prstGeom prst="rect">
            <a:avLst/>
          </a:prstGeom>
        </p:spPr>
        <p:txBody>
          <a:bodyPr lIns="0" tIns="0" rIns="0" bIns="0" rtlCol="0" anchor="t">
            <a:spAutoFit/>
          </a:bodyPr>
          <a:lstStyle/>
          <a:p>
            <a:pPr marL="788208" lvl="1" indent="-394104" algn="l">
              <a:lnSpc>
                <a:spcPts val="5111"/>
              </a:lnSpc>
              <a:buFont typeface="Arial"/>
              <a:buChar char="•"/>
            </a:pPr>
            <a:r>
              <a:rPr lang="en-US" sz="3650">
                <a:solidFill>
                  <a:srgbClr val="726151"/>
                </a:solidFill>
                <a:latin typeface="Kulachat Serif"/>
              </a:rPr>
              <a:t>Board Certified Functional Nutritionist</a:t>
            </a:r>
          </a:p>
          <a:p>
            <a:pPr marL="788208" lvl="1" indent="-394104" algn="l">
              <a:lnSpc>
                <a:spcPts val="5111"/>
              </a:lnSpc>
              <a:buFont typeface="Arial"/>
              <a:buChar char="•"/>
            </a:pPr>
            <a:r>
              <a:rPr lang="en-US" sz="3650">
                <a:solidFill>
                  <a:srgbClr val="726151"/>
                </a:solidFill>
                <a:latin typeface="Kulachat Serif"/>
              </a:rPr>
              <a:t>Masters of Science in Applied Clinical Nutrition </a:t>
            </a:r>
          </a:p>
          <a:p>
            <a:pPr marL="788208" lvl="1" indent="-394104" algn="l">
              <a:lnSpc>
                <a:spcPts val="5111"/>
              </a:lnSpc>
              <a:buFont typeface="Arial"/>
              <a:buChar char="•"/>
            </a:pPr>
            <a:r>
              <a:rPr lang="en-US" sz="3650">
                <a:solidFill>
                  <a:srgbClr val="726151"/>
                </a:solidFill>
                <a:latin typeface="Kulachat Serif"/>
              </a:rPr>
              <a:t>Functional Medicine Training through IFM &amp; Foundational Medicine Training through Cellcore </a:t>
            </a:r>
          </a:p>
          <a:p>
            <a:pPr marL="788208" lvl="1" indent="-394104" algn="l">
              <a:lnSpc>
                <a:spcPts val="5111"/>
              </a:lnSpc>
              <a:buFont typeface="Arial"/>
              <a:buChar char="•"/>
            </a:pPr>
            <a:r>
              <a:rPr lang="en-US" sz="3650">
                <a:solidFill>
                  <a:srgbClr val="726151"/>
                </a:solidFill>
                <a:latin typeface="Kulachat Serif"/>
              </a:rPr>
              <a:t>Advanced Clinically Trained in Nutrition Response Testing </a:t>
            </a:r>
          </a:p>
          <a:p>
            <a:pPr marL="788208" lvl="1" indent="-394104" algn="l">
              <a:lnSpc>
                <a:spcPts val="5111"/>
              </a:lnSpc>
              <a:buFont typeface="Arial"/>
              <a:buChar char="•"/>
            </a:pPr>
            <a:r>
              <a:rPr lang="en-US" sz="3650">
                <a:solidFill>
                  <a:srgbClr val="726151"/>
                </a:solidFill>
                <a:latin typeface="Kulachat Serif"/>
              </a:rPr>
              <a:t>7 years of guiding people back to health and wellness through holistic, natural methods</a:t>
            </a:r>
          </a:p>
          <a:p>
            <a:pPr marL="788208" lvl="1" indent="-394104" algn="l">
              <a:lnSpc>
                <a:spcPts val="5111"/>
              </a:lnSpc>
              <a:buFont typeface="Arial"/>
              <a:buChar char="•"/>
            </a:pPr>
            <a:r>
              <a:rPr lang="en-US" sz="3650">
                <a:solidFill>
                  <a:srgbClr val="726151"/>
                </a:solidFill>
                <a:latin typeface="Kulachat Serif"/>
              </a:rPr>
              <a:t>What brought me into the field? My own health journey...</a:t>
            </a:r>
          </a:p>
        </p:txBody>
      </p:sp>
      <p:sp>
        <p:nvSpPr>
          <p:cNvPr id="3" name="Freeform 3"/>
          <p:cNvSpPr/>
          <p:nvPr/>
        </p:nvSpPr>
        <p:spPr>
          <a:xfrm flipV="1">
            <a:off x="-367110" y="330677"/>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2406504" y="568489"/>
            <a:ext cx="2909455" cy="1433568"/>
          </a:xfrm>
          <a:custGeom>
            <a:avLst/>
            <a:gdLst/>
            <a:ahLst/>
            <a:cxnLst/>
            <a:rect l="l" t="t" r="r" b="b"/>
            <a:pathLst>
              <a:path w="2909455" h="1433568">
                <a:moveTo>
                  <a:pt x="2909455" y="0"/>
                </a:moveTo>
                <a:lnTo>
                  <a:pt x="0" y="0"/>
                </a:lnTo>
                <a:lnTo>
                  <a:pt x="0" y="1433568"/>
                </a:lnTo>
                <a:lnTo>
                  <a:pt x="2909455" y="1433568"/>
                </a:lnTo>
                <a:lnTo>
                  <a:pt x="2909455"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a:off x="15637883" y="3710410"/>
            <a:ext cx="3616776" cy="7883980"/>
          </a:xfrm>
          <a:custGeom>
            <a:avLst/>
            <a:gdLst/>
            <a:ahLst/>
            <a:cxnLst/>
            <a:rect l="l" t="t" r="r" b="b"/>
            <a:pathLst>
              <a:path w="3616776" h="7883980">
                <a:moveTo>
                  <a:pt x="0" y="0"/>
                </a:moveTo>
                <a:lnTo>
                  <a:pt x="3616775" y="0"/>
                </a:lnTo>
                <a:lnTo>
                  <a:pt x="3616775" y="7883980"/>
                </a:lnTo>
                <a:lnTo>
                  <a:pt x="0" y="7883980"/>
                </a:lnTo>
                <a:lnTo>
                  <a:pt x="0" y="0"/>
                </a:lnTo>
                <a:close/>
              </a:path>
            </a:pathLst>
          </a:custGeom>
          <a:blipFill>
            <a:blip r:embed="rId6">
              <a:alphaModFix amt="75000"/>
              <a:extLst>
                <a:ext uri="{96DAC541-7B7A-43D3-8B79-37D633B846F1}">
                  <asvg:svgBlip xmlns:asvg="http://schemas.microsoft.com/office/drawing/2016/SVG/main" r:embed="rId7"/>
                </a:ext>
              </a:extLst>
            </a:blip>
            <a:stretch>
              <a:fillRect/>
            </a:stretch>
          </a:blipFill>
        </p:spPr>
      </p:sp>
      <p:sp>
        <p:nvSpPr>
          <p:cNvPr id="6" name="Freeform 6"/>
          <p:cNvSpPr/>
          <p:nvPr/>
        </p:nvSpPr>
        <p:spPr>
          <a:xfrm rot="-114000">
            <a:off x="1178409" y="2776848"/>
            <a:ext cx="4799815" cy="7010124"/>
          </a:xfrm>
          <a:custGeom>
            <a:avLst/>
            <a:gdLst/>
            <a:ahLst/>
            <a:cxnLst/>
            <a:rect l="l" t="t" r="r" b="b"/>
            <a:pathLst>
              <a:path w="4799815" h="7010124">
                <a:moveTo>
                  <a:pt x="227518" y="0"/>
                </a:moveTo>
                <a:lnTo>
                  <a:pt x="4799815" y="151679"/>
                </a:lnTo>
                <a:lnTo>
                  <a:pt x="4572297" y="7010124"/>
                </a:lnTo>
                <a:lnTo>
                  <a:pt x="0" y="6858446"/>
                </a:lnTo>
                <a:lnTo>
                  <a:pt x="227518" y="0"/>
                </a:lnTo>
                <a:close/>
              </a:path>
            </a:pathLst>
          </a:custGeom>
          <a:blipFill>
            <a:blip r:embed="rId8"/>
            <a:stretch>
              <a:fillRect l="-107" t="-11296" r="-9999" b="-1787"/>
            </a:stretch>
          </a:blipFill>
        </p:spPr>
      </p:sp>
      <p:sp>
        <p:nvSpPr>
          <p:cNvPr id="7" name="Freeform 7"/>
          <p:cNvSpPr/>
          <p:nvPr/>
        </p:nvSpPr>
        <p:spPr>
          <a:xfrm>
            <a:off x="-1699183" y="-1162878"/>
            <a:ext cx="5114585" cy="5142635"/>
          </a:xfrm>
          <a:custGeom>
            <a:avLst/>
            <a:gdLst/>
            <a:ahLst/>
            <a:cxnLst/>
            <a:rect l="l" t="t" r="r" b="b"/>
            <a:pathLst>
              <a:path w="5114585" h="5142635">
                <a:moveTo>
                  <a:pt x="0" y="0"/>
                </a:moveTo>
                <a:lnTo>
                  <a:pt x="5114584" y="0"/>
                </a:lnTo>
                <a:lnTo>
                  <a:pt x="5114584" y="5142636"/>
                </a:lnTo>
                <a:lnTo>
                  <a:pt x="0" y="514263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TextBox 8"/>
          <p:cNvSpPr txBox="1"/>
          <p:nvPr/>
        </p:nvSpPr>
        <p:spPr>
          <a:xfrm>
            <a:off x="6175821" y="657225"/>
            <a:ext cx="9462062" cy="2501899"/>
          </a:xfrm>
          <a:prstGeom prst="rect">
            <a:avLst/>
          </a:prstGeom>
        </p:spPr>
        <p:txBody>
          <a:bodyPr lIns="0" tIns="0" rIns="0" bIns="0" rtlCol="0" anchor="t">
            <a:spAutoFit/>
          </a:bodyPr>
          <a:lstStyle/>
          <a:p>
            <a:pPr algn="ctr">
              <a:lnSpc>
                <a:spcPts val="19600"/>
              </a:lnSpc>
            </a:pPr>
            <a:r>
              <a:rPr lang="en-US" sz="14000">
                <a:solidFill>
                  <a:srgbClr val="000000"/>
                </a:solidFill>
                <a:latin typeface="Angella White"/>
              </a:rPr>
              <a:t>Hi! I’’m Chelsea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5D4C6"/>
        </a:solidFill>
        <a:effectLst/>
      </p:bgPr>
    </p:bg>
    <p:spTree>
      <p:nvGrpSpPr>
        <p:cNvPr id="1" name=""/>
        <p:cNvGrpSpPr/>
        <p:nvPr/>
      </p:nvGrpSpPr>
      <p:grpSpPr>
        <a:xfrm>
          <a:off x="0" y="0"/>
          <a:ext cx="0" cy="0"/>
          <a:chOff x="0" y="0"/>
          <a:chExt cx="0" cy="0"/>
        </a:xfrm>
      </p:grpSpPr>
      <p:sp>
        <p:nvSpPr>
          <p:cNvPr id="2" name="Freeform 2"/>
          <p:cNvSpPr/>
          <p:nvPr/>
        </p:nvSpPr>
        <p:spPr>
          <a:xfrm>
            <a:off x="-1699183" y="-1162878"/>
            <a:ext cx="5114585" cy="5142635"/>
          </a:xfrm>
          <a:custGeom>
            <a:avLst/>
            <a:gdLst/>
            <a:ahLst/>
            <a:cxnLst/>
            <a:rect l="l" t="t" r="r" b="b"/>
            <a:pathLst>
              <a:path w="5114585" h="5142635">
                <a:moveTo>
                  <a:pt x="0" y="0"/>
                </a:moveTo>
                <a:lnTo>
                  <a:pt x="5114584" y="0"/>
                </a:lnTo>
                <a:lnTo>
                  <a:pt x="5114584" y="5142636"/>
                </a:lnTo>
                <a:lnTo>
                  <a:pt x="0" y="51426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V="1">
            <a:off x="-367110" y="330677"/>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flipH="1">
            <a:off x="2406504" y="568489"/>
            <a:ext cx="2909455" cy="1433568"/>
          </a:xfrm>
          <a:custGeom>
            <a:avLst/>
            <a:gdLst/>
            <a:ahLst/>
            <a:cxnLst/>
            <a:rect l="l" t="t" r="r" b="b"/>
            <a:pathLst>
              <a:path w="2909455" h="1433568">
                <a:moveTo>
                  <a:pt x="2909455" y="0"/>
                </a:moveTo>
                <a:lnTo>
                  <a:pt x="0" y="0"/>
                </a:lnTo>
                <a:lnTo>
                  <a:pt x="0" y="1433568"/>
                </a:lnTo>
                <a:lnTo>
                  <a:pt x="2909455" y="1433568"/>
                </a:lnTo>
                <a:lnTo>
                  <a:pt x="2909455"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14978457" y="3979758"/>
            <a:ext cx="3616776" cy="7883980"/>
          </a:xfrm>
          <a:custGeom>
            <a:avLst/>
            <a:gdLst/>
            <a:ahLst/>
            <a:cxnLst/>
            <a:rect l="l" t="t" r="r" b="b"/>
            <a:pathLst>
              <a:path w="3616776" h="7883980">
                <a:moveTo>
                  <a:pt x="0" y="0"/>
                </a:moveTo>
                <a:lnTo>
                  <a:pt x="3616776" y="0"/>
                </a:lnTo>
                <a:lnTo>
                  <a:pt x="3616776" y="7883979"/>
                </a:lnTo>
                <a:lnTo>
                  <a:pt x="0" y="7883979"/>
                </a:lnTo>
                <a:lnTo>
                  <a:pt x="0" y="0"/>
                </a:lnTo>
                <a:close/>
              </a:path>
            </a:pathLst>
          </a:custGeom>
          <a:blipFill>
            <a:blip r:embed="rId8">
              <a:alphaModFix amt="75000"/>
              <a:extLst>
                <a:ext uri="{96DAC541-7B7A-43D3-8B79-37D633B846F1}">
                  <asvg:svgBlip xmlns:asvg="http://schemas.microsoft.com/office/drawing/2016/SVG/main" r:embed="rId9"/>
                </a:ext>
              </a:extLst>
            </a:blip>
            <a:stretch>
              <a:fillRect/>
            </a:stretch>
          </a:blipFill>
        </p:spPr>
      </p:sp>
      <p:sp>
        <p:nvSpPr>
          <p:cNvPr id="6" name="Freeform 6"/>
          <p:cNvSpPr/>
          <p:nvPr/>
        </p:nvSpPr>
        <p:spPr>
          <a:xfrm>
            <a:off x="3261361" y="-1655050"/>
            <a:ext cx="11765279" cy="13081610"/>
          </a:xfrm>
          <a:custGeom>
            <a:avLst/>
            <a:gdLst/>
            <a:ahLst/>
            <a:cxnLst/>
            <a:rect l="l" t="t" r="r" b="b"/>
            <a:pathLst>
              <a:path w="11765279" h="13081610">
                <a:moveTo>
                  <a:pt x="0" y="0"/>
                </a:moveTo>
                <a:lnTo>
                  <a:pt x="11765278" y="0"/>
                </a:lnTo>
                <a:lnTo>
                  <a:pt x="11765278" y="13081610"/>
                </a:lnTo>
                <a:lnTo>
                  <a:pt x="0" y="13081610"/>
                </a:lnTo>
                <a:lnTo>
                  <a:pt x="0" y="0"/>
                </a:lnTo>
                <a:close/>
              </a:path>
            </a:pathLst>
          </a:custGeom>
          <a:blipFill>
            <a:blip r:embed="rId10"/>
            <a:stretch>
              <a:fillRect/>
            </a:stretch>
          </a:blipFill>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AE9D90"/>
        </a:solidFill>
        <a:effectLst/>
      </p:bgPr>
    </p:bg>
    <p:spTree>
      <p:nvGrpSpPr>
        <p:cNvPr id="1" name=""/>
        <p:cNvGrpSpPr/>
        <p:nvPr/>
      </p:nvGrpSpPr>
      <p:grpSpPr>
        <a:xfrm>
          <a:off x="0" y="0"/>
          <a:ext cx="0" cy="0"/>
          <a:chOff x="0" y="0"/>
          <a:chExt cx="0" cy="0"/>
        </a:xfrm>
      </p:grpSpPr>
      <p:sp>
        <p:nvSpPr>
          <p:cNvPr id="2" name="TextBox 2"/>
          <p:cNvSpPr txBox="1"/>
          <p:nvPr/>
        </p:nvSpPr>
        <p:spPr>
          <a:xfrm>
            <a:off x="553511" y="790575"/>
            <a:ext cx="13044595" cy="1682763"/>
          </a:xfrm>
          <a:prstGeom prst="rect">
            <a:avLst/>
          </a:prstGeom>
        </p:spPr>
        <p:txBody>
          <a:bodyPr lIns="0" tIns="0" rIns="0" bIns="0" rtlCol="0" anchor="t">
            <a:spAutoFit/>
          </a:bodyPr>
          <a:lstStyle/>
          <a:p>
            <a:pPr algn="ctr">
              <a:lnSpc>
                <a:spcPts val="13299"/>
              </a:lnSpc>
            </a:pPr>
            <a:r>
              <a:rPr lang="en-US" sz="9499">
                <a:solidFill>
                  <a:srgbClr val="000000"/>
                </a:solidFill>
                <a:latin typeface="Angella White"/>
              </a:rPr>
              <a:t>Factors Affecting the Gut-Brain Axis </a:t>
            </a:r>
          </a:p>
        </p:txBody>
      </p:sp>
      <p:sp>
        <p:nvSpPr>
          <p:cNvPr id="3" name="TextBox 3"/>
          <p:cNvSpPr txBox="1"/>
          <p:nvPr/>
        </p:nvSpPr>
        <p:spPr>
          <a:xfrm>
            <a:off x="1028700" y="2339357"/>
            <a:ext cx="15498784" cy="7971156"/>
          </a:xfrm>
          <a:prstGeom prst="rect">
            <a:avLst/>
          </a:prstGeom>
        </p:spPr>
        <p:txBody>
          <a:bodyPr lIns="0" tIns="0" rIns="0" bIns="0" rtlCol="0" anchor="t">
            <a:spAutoFit/>
          </a:bodyPr>
          <a:lstStyle/>
          <a:p>
            <a:pPr algn="l">
              <a:lnSpc>
                <a:spcPts val="5319"/>
              </a:lnSpc>
            </a:pPr>
            <a:r>
              <a:rPr lang="en-US" sz="3799">
                <a:solidFill>
                  <a:srgbClr val="000000"/>
                </a:solidFill>
                <a:latin typeface="Kulachat Serif"/>
              </a:rPr>
              <a:t>Disruptions in Modern Lifestyles: </a:t>
            </a:r>
          </a:p>
          <a:p>
            <a:pPr marL="820416" lvl="1" indent="-410208" algn="l">
              <a:lnSpc>
                <a:spcPts val="5319"/>
              </a:lnSpc>
              <a:buFont typeface="Arial"/>
              <a:buChar char="•"/>
            </a:pPr>
            <a:r>
              <a:rPr lang="en-US" sz="3799">
                <a:solidFill>
                  <a:srgbClr val="000000"/>
                </a:solidFill>
                <a:latin typeface="Kulachat Serif"/>
              </a:rPr>
              <a:t>Western Diet</a:t>
            </a:r>
          </a:p>
          <a:p>
            <a:pPr marL="1640831" lvl="2" indent="-546944" algn="l">
              <a:lnSpc>
                <a:spcPts val="5319"/>
              </a:lnSpc>
              <a:buFont typeface="Arial"/>
              <a:buChar char="⚬"/>
            </a:pPr>
            <a:r>
              <a:rPr lang="en-US" sz="3799">
                <a:solidFill>
                  <a:srgbClr val="000000"/>
                </a:solidFill>
                <a:latin typeface="Kulachat Serif"/>
              </a:rPr>
              <a:t>Diets high in processed foods/sugars lead to gut inflammation and imbalanced gut-brain communication </a:t>
            </a:r>
          </a:p>
          <a:p>
            <a:pPr marL="820416" lvl="1" indent="-410208" algn="l">
              <a:lnSpc>
                <a:spcPts val="5319"/>
              </a:lnSpc>
              <a:buFont typeface="Arial"/>
              <a:buChar char="•"/>
            </a:pPr>
            <a:r>
              <a:rPr lang="en-US" sz="3799">
                <a:solidFill>
                  <a:srgbClr val="000000"/>
                </a:solidFill>
                <a:latin typeface="Kulachat Serif"/>
              </a:rPr>
              <a:t>Toxins and Environmental Factors</a:t>
            </a:r>
          </a:p>
          <a:p>
            <a:pPr marL="1640831" lvl="2" indent="-546944" algn="l">
              <a:lnSpc>
                <a:spcPts val="5319"/>
              </a:lnSpc>
              <a:buFont typeface="Arial"/>
              <a:buChar char="⚬"/>
            </a:pPr>
            <a:r>
              <a:rPr lang="en-US" sz="3799">
                <a:solidFill>
                  <a:srgbClr val="000000"/>
                </a:solidFill>
                <a:latin typeface="Kulachat Serif"/>
              </a:rPr>
              <a:t>Toxins in air, food, and water impact intestinal permeability, the microbiome, hormones, neurological health, &amp; mental health</a:t>
            </a:r>
          </a:p>
          <a:p>
            <a:pPr marL="1640831" lvl="2" indent="-546944" algn="l">
              <a:lnSpc>
                <a:spcPts val="5319"/>
              </a:lnSpc>
              <a:buFont typeface="Arial"/>
              <a:buChar char="⚬"/>
            </a:pPr>
            <a:r>
              <a:rPr lang="en-US" sz="3799">
                <a:solidFill>
                  <a:srgbClr val="000000"/>
                </a:solidFill>
                <a:latin typeface="Kulachat Serif"/>
              </a:rPr>
              <a:t>Ex: heavy metals, pesticides, BPA, PFAs, pharmaceuticals, radioactive elements</a:t>
            </a:r>
          </a:p>
          <a:p>
            <a:pPr marL="820416" lvl="1" indent="-410208" algn="l">
              <a:lnSpc>
                <a:spcPts val="5319"/>
              </a:lnSpc>
              <a:buFont typeface="Arial"/>
              <a:buChar char="•"/>
            </a:pPr>
            <a:r>
              <a:rPr lang="en-US" sz="3799">
                <a:solidFill>
                  <a:srgbClr val="000000"/>
                </a:solidFill>
                <a:latin typeface="Kulachat Serif"/>
              </a:rPr>
              <a:t>Screen Time and Technology </a:t>
            </a:r>
          </a:p>
          <a:p>
            <a:pPr marL="1640831" lvl="2" indent="-546944" algn="l">
              <a:lnSpc>
                <a:spcPts val="5319"/>
              </a:lnSpc>
              <a:buFont typeface="Arial"/>
              <a:buChar char="⚬"/>
            </a:pPr>
            <a:r>
              <a:rPr lang="en-US" sz="3799">
                <a:solidFill>
                  <a:srgbClr val="000000"/>
                </a:solidFill>
                <a:latin typeface="Kulachat Serif"/>
              </a:rPr>
              <a:t>Disrupted circadian rhythms, increased sedentary time, and increased stress levels from social media impact the gut, &amp; the brain</a:t>
            </a:r>
          </a:p>
        </p:txBody>
      </p:sp>
      <p:grpSp>
        <p:nvGrpSpPr>
          <p:cNvPr id="4" name="Group 4"/>
          <p:cNvGrpSpPr/>
          <p:nvPr/>
        </p:nvGrpSpPr>
        <p:grpSpPr>
          <a:xfrm rot="-10800000">
            <a:off x="13019913" y="-1811010"/>
            <a:ext cx="7015142" cy="5679421"/>
            <a:chOff x="0" y="0"/>
            <a:chExt cx="9353523" cy="7572561"/>
          </a:xfrm>
        </p:grpSpPr>
        <p:sp>
          <p:nvSpPr>
            <p:cNvPr id="5" name="Freeform 5"/>
            <p:cNvSpPr/>
            <p:nvPr/>
          </p:nvSpPr>
          <p:spPr>
            <a:xfrm>
              <a:off x="0" y="0"/>
              <a:ext cx="6819446" cy="6856847"/>
            </a:xfrm>
            <a:custGeom>
              <a:avLst/>
              <a:gdLst/>
              <a:ahLst/>
              <a:cxnLst/>
              <a:rect l="l" t="t" r="r" b="b"/>
              <a:pathLst>
                <a:path w="6819446" h="6856847">
                  <a:moveTo>
                    <a:pt x="0" y="0"/>
                  </a:moveTo>
                  <a:lnTo>
                    <a:pt x="6819446" y="0"/>
                  </a:lnTo>
                  <a:lnTo>
                    <a:pt x="6819446" y="6856847"/>
                  </a:lnTo>
                  <a:lnTo>
                    <a:pt x="0" y="68568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flipV="1">
              <a:off x="1776098" y="1991407"/>
              <a:ext cx="3267251" cy="5581154"/>
            </a:xfrm>
            <a:custGeom>
              <a:avLst/>
              <a:gdLst/>
              <a:ahLst/>
              <a:cxnLst/>
              <a:rect l="l" t="t" r="r" b="b"/>
              <a:pathLst>
                <a:path w="3267251" h="5581154">
                  <a:moveTo>
                    <a:pt x="0" y="5581154"/>
                  </a:moveTo>
                  <a:lnTo>
                    <a:pt x="3267251" y="5581154"/>
                  </a:lnTo>
                  <a:lnTo>
                    <a:pt x="3267251" y="0"/>
                  </a:lnTo>
                  <a:lnTo>
                    <a:pt x="0" y="0"/>
                  </a:lnTo>
                  <a:lnTo>
                    <a:pt x="0" y="5581154"/>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5474250" y="2308489"/>
              <a:ext cx="3879273" cy="1911423"/>
            </a:xfrm>
            <a:custGeom>
              <a:avLst/>
              <a:gdLst/>
              <a:ahLst/>
              <a:cxnLst/>
              <a:rect l="l" t="t" r="r" b="b"/>
              <a:pathLst>
                <a:path w="3879273" h="1911423">
                  <a:moveTo>
                    <a:pt x="0" y="0"/>
                  </a:moveTo>
                  <a:lnTo>
                    <a:pt x="3879273" y="0"/>
                  </a:lnTo>
                  <a:lnTo>
                    <a:pt x="3879273" y="1911424"/>
                  </a:lnTo>
                  <a:lnTo>
                    <a:pt x="0" y="19114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5D4C6"/>
        </a:solidFill>
        <a:effectLst/>
      </p:bgPr>
    </p:bg>
    <p:spTree>
      <p:nvGrpSpPr>
        <p:cNvPr id="1" name=""/>
        <p:cNvGrpSpPr/>
        <p:nvPr/>
      </p:nvGrpSpPr>
      <p:grpSpPr>
        <a:xfrm>
          <a:off x="0" y="0"/>
          <a:ext cx="0" cy="0"/>
          <a:chOff x="0" y="0"/>
          <a:chExt cx="0" cy="0"/>
        </a:xfrm>
      </p:grpSpPr>
      <p:sp>
        <p:nvSpPr>
          <p:cNvPr id="2" name="Freeform 2"/>
          <p:cNvSpPr/>
          <p:nvPr/>
        </p:nvSpPr>
        <p:spPr>
          <a:xfrm rot="-1279815">
            <a:off x="16479612" y="2024472"/>
            <a:ext cx="3616776" cy="7883980"/>
          </a:xfrm>
          <a:custGeom>
            <a:avLst/>
            <a:gdLst/>
            <a:ahLst/>
            <a:cxnLst/>
            <a:rect l="l" t="t" r="r" b="b"/>
            <a:pathLst>
              <a:path w="3616776" h="7883980">
                <a:moveTo>
                  <a:pt x="0" y="0"/>
                </a:moveTo>
                <a:lnTo>
                  <a:pt x="3616776" y="0"/>
                </a:lnTo>
                <a:lnTo>
                  <a:pt x="3616776" y="7883979"/>
                </a:lnTo>
                <a:lnTo>
                  <a:pt x="0" y="7883979"/>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2014169" y="6326281"/>
            <a:ext cx="6493940" cy="6529555"/>
          </a:xfrm>
          <a:custGeom>
            <a:avLst/>
            <a:gdLst/>
            <a:ahLst/>
            <a:cxnLst/>
            <a:rect l="l" t="t" r="r" b="b"/>
            <a:pathLst>
              <a:path w="6493940" h="6529555">
                <a:moveTo>
                  <a:pt x="0" y="0"/>
                </a:moveTo>
                <a:lnTo>
                  <a:pt x="6493939" y="0"/>
                </a:lnTo>
                <a:lnTo>
                  <a:pt x="6493939" y="6529555"/>
                </a:lnTo>
                <a:lnTo>
                  <a:pt x="0" y="65295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4368370">
            <a:off x="-636901" y="4079291"/>
            <a:ext cx="2689927" cy="1649410"/>
          </a:xfrm>
          <a:custGeom>
            <a:avLst/>
            <a:gdLst/>
            <a:ahLst/>
            <a:cxnLst/>
            <a:rect l="l" t="t" r="r" b="b"/>
            <a:pathLst>
              <a:path w="2689927" h="1649410">
                <a:moveTo>
                  <a:pt x="0" y="0"/>
                </a:moveTo>
                <a:lnTo>
                  <a:pt x="2689928" y="0"/>
                </a:lnTo>
                <a:lnTo>
                  <a:pt x="2689928" y="1649410"/>
                </a:lnTo>
                <a:lnTo>
                  <a:pt x="0" y="1649410"/>
                </a:lnTo>
                <a:lnTo>
                  <a:pt x="0" y="0"/>
                </a:lnTo>
                <a:close/>
              </a:path>
            </a:pathLst>
          </a:custGeom>
          <a:blipFill>
            <a:blip r:embed="rId6">
              <a:extLst>
                <a:ext uri="{96DAC541-7B7A-43D3-8B79-37D633B846F1}">
                  <asvg:svgBlip xmlns:asvg="http://schemas.microsoft.com/office/drawing/2016/SVG/main" r:embed="rId7"/>
                </a:ext>
              </a:extLst>
            </a:blip>
            <a:stretch>
              <a:fillRect l="-74740"/>
            </a:stretch>
          </a:blipFill>
        </p:spPr>
      </p:sp>
      <p:sp>
        <p:nvSpPr>
          <p:cNvPr id="5" name="Freeform 5"/>
          <p:cNvSpPr/>
          <p:nvPr/>
        </p:nvSpPr>
        <p:spPr>
          <a:xfrm rot="8309932" flipV="1">
            <a:off x="7582" y="6646127"/>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328783" y="764856"/>
            <a:ext cx="17630433" cy="1524638"/>
          </a:xfrm>
          <a:prstGeom prst="rect">
            <a:avLst/>
          </a:prstGeom>
        </p:spPr>
        <p:txBody>
          <a:bodyPr lIns="0" tIns="0" rIns="0" bIns="0" rtlCol="0" anchor="t">
            <a:spAutoFit/>
          </a:bodyPr>
          <a:lstStyle/>
          <a:p>
            <a:pPr algn="ctr">
              <a:lnSpc>
                <a:spcPts val="12039"/>
              </a:lnSpc>
            </a:pPr>
            <a:r>
              <a:rPr lang="en-US" sz="8599">
                <a:solidFill>
                  <a:srgbClr val="726151"/>
                </a:solidFill>
                <a:latin typeface="Angella White"/>
              </a:rPr>
              <a:t>Strategies for Improving Gut Health &amp; Mental Wellbeing</a:t>
            </a:r>
          </a:p>
        </p:txBody>
      </p:sp>
      <p:sp>
        <p:nvSpPr>
          <p:cNvPr id="7" name="Freeform 7"/>
          <p:cNvSpPr/>
          <p:nvPr/>
        </p:nvSpPr>
        <p:spPr>
          <a:xfrm>
            <a:off x="1893491" y="2853515"/>
            <a:ext cx="7037965" cy="7012372"/>
          </a:xfrm>
          <a:custGeom>
            <a:avLst/>
            <a:gdLst/>
            <a:ahLst/>
            <a:cxnLst/>
            <a:rect l="l" t="t" r="r" b="b"/>
            <a:pathLst>
              <a:path w="7037965" h="7012372">
                <a:moveTo>
                  <a:pt x="0" y="0"/>
                </a:moveTo>
                <a:lnTo>
                  <a:pt x="7037964" y="0"/>
                </a:lnTo>
                <a:lnTo>
                  <a:pt x="7037964" y="7012372"/>
                </a:lnTo>
                <a:lnTo>
                  <a:pt x="0" y="70123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2665841" y="5501108"/>
            <a:ext cx="5493264" cy="4011151"/>
          </a:xfrm>
          <a:prstGeom prst="rect">
            <a:avLst/>
          </a:prstGeom>
        </p:spPr>
        <p:txBody>
          <a:bodyPr lIns="0" tIns="0" rIns="0" bIns="0" rtlCol="0" anchor="t">
            <a:spAutoFit/>
          </a:bodyPr>
          <a:lstStyle/>
          <a:p>
            <a:pPr algn="l">
              <a:lnSpc>
                <a:spcPts val="5357"/>
              </a:lnSpc>
            </a:pPr>
            <a:r>
              <a:rPr lang="en-US" sz="3826">
                <a:solidFill>
                  <a:srgbClr val="726151"/>
                </a:solidFill>
                <a:latin typeface="Kulachat Serif"/>
              </a:rPr>
              <a:t>Mindfulness Meditations or Prayer</a:t>
            </a:r>
          </a:p>
          <a:p>
            <a:pPr algn="l">
              <a:lnSpc>
                <a:spcPts val="5357"/>
              </a:lnSpc>
            </a:pPr>
            <a:r>
              <a:rPr lang="en-US" sz="3826">
                <a:solidFill>
                  <a:srgbClr val="726151"/>
                </a:solidFill>
                <a:latin typeface="Kulachat Serif"/>
              </a:rPr>
              <a:t>Journalling/Brain Dumping</a:t>
            </a:r>
          </a:p>
          <a:p>
            <a:pPr algn="l">
              <a:lnSpc>
                <a:spcPts val="5357"/>
              </a:lnSpc>
            </a:pPr>
            <a:r>
              <a:rPr lang="en-US" sz="3826">
                <a:solidFill>
                  <a:srgbClr val="726151"/>
                </a:solidFill>
                <a:latin typeface="Kulachat Serif"/>
              </a:rPr>
              <a:t>Yoga, walking, or other calming activities</a:t>
            </a:r>
          </a:p>
          <a:p>
            <a:pPr algn="l">
              <a:lnSpc>
                <a:spcPts val="5357"/>
              </a:lnSpc>
            </a:pPr>
            <a:r>
              <a:rPr lang="en-US" sz="3826">
                <a:solidFill>
                  <a:srgbClr val="726151"/>
                </a:solidFill>
                <a:latin typeface="Kulachat Serif"/>
              </a:rPr>
              <a:t>Time outside, grounding</a:t>
            </a:r>
          </a:p>
        </p:txBody>
      </p:sp>
      <p:sp>
        <p:nvSpPr>
          <p:cNvPr id="9" name="TextBox 9"/>
          <p:cNvSpPr txBox="1"/>
          <p:nvPr/>
        </p:nvSpPr>
        <p:spPr>
          <a:xfrm>
            <a:off x="3428899" y="3435912"/>
            <a:ext cx="3967147" cy="1545196"/>
          </a:xfrm>
          <a:prstGeom prst="rect">
            <a:avLst/>
          </a:prstGeom>
        </p:spPr>
        <p:txBody>
          <a:bodyPr lIns="0" tIns="0" rIns="0" bIns="0" rtlCol="0" anchor="t">
            <a:spAutoFit/>
          </a:bodyPr>
          <a:lstStyle/>
          <a:p>
            <a:pPr algn="ctr">
              <a:lnSpc>
                <a:spcPts val="6194"/>
              </a:lnSpc>
            </a:pPr>
            <a:r>
              <a:rPr lang="en-US" sz="4424">
                <a:solidFill>
                  <a:srgbClr val="726151"/>
                </a:solidFill>
                <a:latin typeface="Kulachat Serif"/>
              </a:rPr>
              <a:t>Stress Management</a:t>
            </a:r>
          </a:p>
        </p:txBody>
      </p:sp>
      <p:sp>
        <p:nvSpPr>
          <p:cNvPr id="10" name="Freeform 10"/>
          <p:cNvSpPr/>
          <p:nvPr/>
        </p:nvSpPr>
        <p:spPr>
          <a:xfrm>
            <a:off x="9468701" y="2853515"/>
            <a:ext cx="7016040" cy="6990528"/>
          </a:xfrm>
          <a:custGeom>
            <a:avLst/>
            <a:gdLst/>
            <a:ahLst/>
            <a:cxnLst/>
            <a:rect l="l" t="t" r="r" b="b"/>
            <a:pathLst>
              <a:path w="7016040" h="6990528">
                <a:moveTo>
                  <a:pt x="0" y="0"/>
                </a:moveTo>
                <a:lnTo>
                  <a:pt x="7016040" y="0"/>
                </a:lnTo>
                <a:lnTo>
                  <a:pt x="7016040" y="6990527"/>
                </a:lnTo>
                <a:lnTo>
                  <a:pt x="0" y="69905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10440851" y="5268043"/>
            <a:ext cx="5476152" cy="4486806"/>
          </a:xfrm>
          <a:prstGeom prst="rect">
            <a:avLst/>
          </a:prstGeom>
        </p:spPr>
        <p:txBody>
          <a:bodyPr lIns="0" tIns="0" rIns="0" bIns="0" rtlCol="0" anchor="t">
            <a:spAutoFit/>
          </a:bodyPr>
          <a:lstStyle/>
          <a:p>
            <a:pPr algn="l">
              <a:lnSpc>
                <a:spcPts val="4780"/>
              </a:lnSpc>
            </a:pPr>
            <a:r>
              <a:rPr lang="en-US" sz="3414">
                <a:solidFill>
                  <a:srgbClr val="726151"/>
                </a:solidFill>
                <a:latin typeface="Kulachat Serif"/>
              </a:rPr>
              <a:t>Help restore balance to the nervous system </a:t>
            </a:r>
          </a:p>
          <a:p>
            <a:pPr algn="l">
              <a:lnSpc>
                <a:spcPts val="4780"/>
              </a:lnSpc>
            </a:pPr>
            <a:r>
              <a:rPr lang="en-US" sz="3414">
                <a:solidFill>
                  <a:srgbClr val="726151"/>
                </a:solidFill>
                <a:latin typeface="Kulachat Serif"/>
              </a:rPr>
              <a:t>Coherence breathing (6 in, 6 out)</a:t>
            </a:r>
          </a:p>
          <a:p>
            <a:pPr algn="l">
              <a:lnSpc>
                <a:spcPts val="4780"/>
              </a:lnSpc>
            </a:pPr>
            <a:r>
              <a:rPr lang="en-US" sz="3414">
                <a:solidFill>
                  <a:srgbClr val="726151"/>
                </a:solidFill>
                <a:latin typeface="Kulachat Serif"/>
              </a:rPr>
              <a:t>4-7-8 breathing</a:t>
            </a:r>
          </a:p>
          <a:p>
            <a:pPr algn="l">
              <a:lnSpc>
                <a:spcPts val="4780"/>
              </a:lnSpc>
            </a:pPr>
            <a:r>
              <a:rPr lang="en-US" sz="3414">
                <a:solidFill>
                  <a:srgbClr val="726151"/>
                </a:solidFill>
                <a:latin typeface="Kulachat Serif"/>
              </a:rPr>
              <a:t>Diaphragmatic breathing</a:t>
            </a:r>
          </a:p>
          <a:p>
            <a:pPr algn="l">
              <a:lnSpc>
                <a:spcPts val="3560"/>
              </a:lnSpc>
            </a:pPr>
            <a:r>
              <a:rPr lang="en-US" sz="2543">
                <a:solidFill>
                  <a:srgbClr val="726151"/>
                </a:solidFill>
                <a:latin typeface="Kulachat Serif"/>
              </a:rPr>
              <a:t>https://www.betterup.com/blog/parasympathetic-breathing-exercises</a:t>
            </a:r>
          </a:p>
        </p:txBody>
      </p:sp>
      <p:sp>
        <p:nvSpPr>
          <p:cNvPr id="12" name="TextBox 12"/>
          <p:cNvSpPr txBox="1"/>
          <p:nvPr/>
        </p:nvSpPr>
        <p:spPr>
          <a:xfrm>
            <a:off x="11557802" y="3429460"/>
            <a:ext cx="2837839" cy="1540649"/>
          </a:xfrm>
          <a:prstGeom prst="rect">
            <a:avLst/>
          </a:prstGeom>
        </p:spPr>
        <p:txBody>
          <a:bodyPr lIns="0" tIns="0" rIns="0" bIns="0" rtlCol="0" anchor="t">
            <a:spAutoFit/>
          </a:bodyPr>
          <a:lstStyle/>
          <a:p>
            <a:pPr algn="ctr">
              <a:lnSpc>
                <a:spcPts val="6175"/>
              </a:lnSpc>
            </a:pPr>
            <a:r>
              <a:rPr lang="en-US" sz="4410">
                <a:solidFill>
                  <a:srgbClr val="726151"/>
                </a:solidFill>
                <a:latin typeface="Kulachat Serif"/>
              </a:rPr>
              <a:t>Deep Breathing</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3D3D3"/>
        </a:solidFill>
        <a:effectLst/>
      </p:bgPr>
    </p:bg>
    <p:spTree>
      <p:nvGrpSpPr>
        <p:cNvPr id="1" name=""/>
        <p:cNvGrpSpPr/>
        <p:nvPr/>
      </p:nvGrpSpPr>
      <p:grpSpPr>
        <a:xfrm>
          <a:off x="0" y="0"/>
          <a:ext cx="0" cy="0"/>
          <a:chOff x="0" y="0"/>
          <a:chExt cx="0" cy="0"/>
        </a:xfrm>
      </p:grpSpPr>
      <p:sp>
        <p:nvSpPr>
          <p:cNvPr id="2" name="Freeform 2"/>
          <p:cNvSpPr/>
          <p:nvPr/>
        </p:nvSpPr>
        <p:spPr>
          <a:xfrm rot="-1279815">
            <a:off x="16479612" y="2024472"/>
            <a:ext cx="3616776" cy="7883980"/>
          </a:xfrm>
          <a:custGeom>
            <a:avLst/>
            <a:gdLst/>
            <a:ahLst/>
            <a:cxnLst/>
            <a:rect l="l" t="t" r="r" b="b"/>
            <a:pathLst>
              <a:path w="3616776" h="7883980">
                <a:moveTo>
                  <a:pt x="0" y="0"/>
                </a:moveTo>
                <a:lnTo>
                  <a:pt x="3616776" y="0"/>
                </a:lnTo>
                <a:lnTo>
                  <a:pt x="3616776" y="7883979"/>
                </a:lnTo>
                <a:lnTo>
                  <a:pt x="0" y="7883979"/>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2014169" y="6326281"/>
            <a:ext cx="6493940" cy="6529555"/>
          </a:xfrm>
          <a:custGeom>
            <a:avLst/>
            <a:gdLst/>
            <a:ahLst/>
            <a:cxnLst/>
            <a:rect l="l" t="t" r="r" b="b"/>
            <a:pathLst>
              <a:path w="6493940" h="6529555">
                <a:moveTo>
                  <a:pt x="0" y="0"/>
                </a:moveTo>
                <a:lnTo>
                  <a:pt x="6493939" y="0"/>
                </a:lnTo>
                <a:lnTo>
                  <a:pt x="6493939" y="6529555"/>
                </a:lnTo>
                <a:lnTo>
                  <a:pt x="0" y="65295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4368370">
            <a:off x="-636901" y="4079291"/>
            <a:ext cx="2689927" cy="1649410"/>
          </a:xfrm>
          <a:custGeom>
            <a:avLst/>
            <a:gdLst/>
            <a:ahLst/>
            <a:cxnLst/>
            <a:rect l="l" t="t" r="r" b="b"/>
            <a:pathLst>
              <a:path w="2689927" h="1649410">
                <a:moveTo>
                  <a:pt x="0" y="0"/>
                </a:moveTo>
                <a:lnTo>
                  <a:pt x="2689928" y="0"/>
                </a:lnTo>
                <a:lnTo>
                  <a:pt x="2689928" y="1649410"/>
                </a:lnTo>
                <a:lnTo>
                  <a:pt x="0" y="1649410"/>
                </a:lnTo>
                <a:lnTo>
                  <a:pt x="0" y="0"/>
                </a:lnTo>
                <a:close/>
              </a:path>
            </a:pathLst>
          </a:custGeom>
          <a:blipFill>
            <a:blip r:embed="rId6">
              <a:extLst>
                <a:ext uri="{96DAC541-7B7A-43D3-8B79-37D633B846F1}">
                  <asvg:svgBlip xmlns:asvg="http://schemas.microsoft.com/office/drawing/2016/SVG/main" r:embed="rId7"/>
                </a:ext>
              </a:extLst>
            </a:blip>
            <a:stretch>
              <a:fillRect l="-74740"/>
            </a:stretch>
          </a:blipFill>
        </p:spPr>
      </p:sp>
      <p:sp>
        <p:nvSpPr>
          <p:cNvPr id="5" name="Freeform 5"/>
          <p:cNvSpPr/>
          <p:nvPr/>
        </p:nvSpPr>
        <p:spPr>
          <a:xfrm rot="8309932" flipV="1">
            <a:off x="7582" y="6646127"/>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1720273" y="2820095"/>
            <a:ext cx="7037965" cy="7012372"/>
          </a:xfrm>
          <a:custGeom>
            <a:avLst/>
            <a:gdLst/>
            <a:ahLst/>
            <a:cxnLst/>
            <a:rect l="l" t="t" r="r" b="b"/>
            <a:pathLst>
              <a:path w="7037965" h="7012372">
                <a:moveTo>
                  <a:pt x="0" y="0"/>
                </a:moveTo>
                <a:lnTo>
                  <a:pt x="7037964" y="0"/>
                </a:lnTo>
                <a:lnTo>
                  <a:pt x="7037964" y="7012372"/>
                </a:lnTo>
                <a:lnTo>
                  <a:pt x="0" y="70123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TextBox 7"/>
          <p:cNvSpPr txBox="1"/>
          <p:nvPr/>
        </p:nvSpPr>
        <p:spPr>
          <a:xfrm>
            <a:off x="328783" y="764856"/>
            <a:ext cx="17630433" cy="1524638"/>
          </a:xfrm>
          <a:prstGeom prst="rect">
            <a:avLst/>
          </a:prstGeom>
        </p:spPr>
        <p:txBody>
          <a:bodyPr lIns="0" tIns="0" rIns="0" bIns="0" rtlCol="0" anchor="t">
            <a:spAutoFit/>
          </a:bodyPr>
          <a:lstStyle/>
          <a:p>
            <a:pPr algn="ctr">
              <a:lnSpc>
                <a:spcPts val="12039"/>
              </a:lnSpc>
            </a:pPr>
            <a:r>
              <a:rPr lang="en-US" sz="8599">
                <a:solidFill>
                  <a:srgbClr val="726151"/>
                </a:solidFill>
                <a:latin typeface="Angella White"/>
              </a:rPr>
              <a:t>Strategies for Improving Gut Health &amp; Mental Wellbeing</a:t>
            </a:r>
          </a:p>
        </p:txBody>
      </p:sp>
      <p:sp>
        <p:nvSpPr>
          <p:cNvPr id="8" name="TextBox 8"/>
          <p:cNvSpPr txBox="1"/>
          <p:nvPr/>
        </p:nvSpPr>
        <p:spPr>
          <a:xfrm>
            <a:off x="2492623" y="5134262"/>
            <a:ext cx="5493264" cy="4697053"/>
          </a:xfrm>
          <a:prstGeom prst="rect">
            <a:avLst/>
          </a:prstGeom>
        </p:spPr>
        <p:txBody>
          <a:bodyPr lIns="0" tIns="0" rIns="0" bIns="0" rtlCol="0" anchor="t">
            <a:spAutoFit/>
          </a:bodyPr>
          <a:lstStyle/>
          <a:p>
            <a:pPr algn="l">
              <a:lnSpc>
                <a:spcPts val="4657"/>
              </a:lnSpc>
            </a:pPr>
            <a:r>
              <a:rPr lang="en-US" sz="3326">
                <a:solidFill>
                  <a:srgbClr val="726151"/>
                </a:solidFill>
                <a:latin typeface="Kulachat Serif"/>
              </a:rPr>
              <a:t>The body, especially the gut, keeps score</a:t>
            </a:r>
          </a:p>
          <a:p>
            <a:pPr algn="l">
              <a:lnSpc>
                <a:spcPts val="4657"/>
              </a:lnSpc>
            </a:pPr>
            <a:r>
              <a:rPr lang="en-US" sz="3326">
                <a:solidFill>
                  <a:srgbClr val="726151"/>
                </a:solidFill>
                <a:latin typeface="Kulachat Serif"/>
              </a:rPr>
              <a:t>Allow yourself time to experience emotions vs. suppressing them </a:t>
            </a:r>
          </a:p>
          <a:p>
            <a:pPr algn="l">
              <a:lnSpc>
                <a:spcPts val="4657"/>
              </a:lnSpc>
            </a:pPr>
            <a:r>
              <a:rPr lang="en-US" sz="3326">
                <a:solidFill>
                  <a:srgbClr val="726151"/>
                </a:solidFill>
                <a:latin typeface="Kulachat Serif"/>
              </a:rPr>
              <a:t>EFT (Tapping), Emotion Code</a:t>
            </a:r>
          </a:p>
          <a:p>
            <a:pPr algn="l">
              <a:lnSpc>
                <a:spcPts val="4657"/>
              </a:lnSpc>
            </a:pPr>
            <a:r>
              <a:rPr lang="en-US" sz="3326">
                <a:solidFill>
                  <a:srgbClr val="726151"/>
                </a:solidFill>
                <a:latin typeface="Kulachat Serif"/>
              </a:rPr>
              <a:t>Work with a professional when appropriate </a:t>
            </a:r>
          </a:p>
        </p:txBody>
      </p:sp>
      <p:sp>
        <p:nvSpPr>
          <p:cNvPr id="9" name="TextBox 9"/>
          <p:cNvSpPr txBox="1"/>
          <p:nvPr/>
        </p:nvSpPr>
        <p:spPr>
          <a:xfrm>
            <a:off x="3255681" y="3402492"/>
            <a:ext cx="3967147" cy="1545196"/>
          </a:xfrm>
          <a:prstGeom prst="rect">
            <a:avLst/>
          </a:prstGeom>
        </p:spPr>
        <p:txBody>
          <a:bodyPr lIns="0" tIns="0" rIns="0" bIns="0" rtlCol="0" anchor="t">
            <a:spAutoFit/>
          </a:bodyPr>
          <a:lstStyle/>
          <a:p>
            <a:pPr algn="ctr">
              <a:lnSpc>
                <a:spcPts val="6194"/>
              </a:lnSpc>
            </a:pPr>
            <a:r>
              <a:rPr lang="en-US" sz="4424">
                <a:solidFill>
                  <a:srgbClr val="726151"/>
                </a:solidFill>
                <a:latin typeface="Kulachat Serif"/>
              </a:rPr>
              <a:t>Feeling &amp; Healing</a:t>
            </a:r>
          </a:p>
        </p:txBody>
      </p:sp>
      <p:sp>
        <p:nvSpPr>
          <p:cNvPr id="10" name="Freeform 10"/>
          <p:cNvSpPr/>
          <p:nvPr/>
        </p:nvSpPr>
        <p:spPr>
          <a:xfrm>
            <a:off x="9529762" y="2820095"/>
            <a:ext cx="7037965" cy="7012372"/>
          </a:xfrm>
          <a:custGeom>
            <a:avLst/>
            <a:gdLst/>
            <a:ahLst/>
            <a:cxnLst/>
            <a:rect l="l" t="t" r="r" b="b"/>
            <a:pathLst>
              <a:path w="7037965" h="7012372">
                <a:moveTo>
                  <a:pt x="0" y="0"/>
                </a:moveTo>
                <a:lnTo>
                  <a:pt x="7037965" y="0"/>
                </a:lnTo>
                <a:lnTo>
                  <a:pt x="7037965" y="7012372"/>
                </a:lnTo>
                <a:lnTo>
                  <a:pt x="0" y="70123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10302113" y="5274597"/>
            <a:ext cx="5984228" cy="4406858"/>
          </a:xfrm>
          <a:prstGeom prst="rect">
            <a:avLst/>
          </a:prstGeom>
        </p:spPr>
        <p:txBody>
          <a:bodyPr lIns="0" tIns="0" rIns="0" bIns="0" rtlCol="0" anchor="t">
            <a:spAutoFit/>
          </a:bodyPr>
          <a:lstStyle/>
          <a:p>
            <a:pPr algn="l">
              <a:lnSpc>
                <a:spcPts val="4377"/>
              </a:lnSpc>
            </a:pPr>
            <a:r>
              <a:rPr lang="en-US" sz="3126">
                <a:solidFill>
                  <a:srgbClr val="726151"/>
                </a:solidFill>
                <a:latin typeface="Kulachat Serif"/>
              </a:rPr>
              <a:t>Stimulate communication between the gut and brain via the PSNS</a:t>
            </a:r>
          </a:p>
          <a:p>
            <a:pPr algn="l">
              <a:lnSpc>
                <a:spcPts val="4377"/>
              </a:lnSpc>
            </a:pPr>
            <a:r>
              <a:rPr lang="en-US" sz="3126">
                <a:solidFill>
                  <a:srgbClr val="726151"/>
                </a:solidFill>
                <a:latin typeface="Kulachat Serif"/>
              </a:rPr>
              <a:t>Gargling, singing, Om-ing, humming, laughing</a:t>
            </a:r>
          </a:p>
          <a:p>
            <a:pPr algn="l">
              <a:lnSpc>
                <a:spcPts val="4377"/>
              </a:lnSpc>
            </a:pPr>
            <a:r>
              <a:rPr lang="en-US" sz="3126">
                <a:solidFill>
                  <a:srgbClr val="726151"/>
                </a:solidFill>
                <a:latin typeface="Kulachat Serif"/>
              </a:rPr>
              <a:t>Allowing time to witness beauty around you</a:t>
            </a:r>
          </a:p>
          <a:p>
            <a:pPr algn="l">
              <a:lnSpc>
                <a:spcPts val="4377"/>
              </a:lnSpc>
            </a:pPr>
            <a:r>
              <a:rPr lang="en-US" sz="3126">
                <a:solidFill>
                  <a:srgbClr val="726151"/>
                </a:solidFill>
                <a:latin typeface="Kulachat Serif"/>
              </a:rPr>
              <a:t>Cold water exposure (face, full body)</a:t>
            </a:r>
          </a:p>
        </p:txBody>
      </p:sp>
      <p:sp>
        <p:nvSpPr>
          <p:cNvPr id="12" name="TextBox 12"/>
          <p:cNvSpPr txBox="1"/>
          <p:nvPr/>
        </p:nvSpPr>
        <p:spPr>
          <a:xfrm>
            <a:off x="11065171" y="3402492"/>
            <a:ext cx="3967147" cy="1545196"/>
          </a:xfrm>
          <a:prstGeom prst="rect">
            <a:avLst/>
          </a:prstGeom>
        </p:spPr>
        <p:txBody>
          <a:bodyPr lIns="0" tIns="0" rIns="0" bIns="0" rtlCol="0" anchor="t">
            <a:spAutoFit/>
          </a:bodyPr>
          <a:lstStyle/>
          <a:p>
            <a:pPr algn="ctr">
              <a:lnSpc>
                <a:spcPts val="6194"/>
              </a:lnSpc>
            </a:pPr>
            <a:r>
              <a:rPr lang="en-US" sz="4424">
                <a:solidFill>
                  <a:srgbClr val="726151"/>
                </a:solidFill>
                <a:latin typeface="Kulachat Serif"/>
              </a:rPr>
              <a:t>Support the Vagus Nerve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26151"/>
        </a:solidFill>
        <a:effectLst/>
      </p:bgPr>
    </p:bg>
    <p:spTree>
      <p:nvGrpSpPr>
        <p:cNvPr id="1" name=""/>
        <p:cNvGrpSpPr/>
        <p:nvPr/>
      </p:nvGrpSpPr>
      <p:grpSpPr>
        <a:xfrm>
          <a:off x="0" y="0"/>
          <a:ext cx="0" cy="0"/>
          <a:chOff x="0" y="0"/>
          <a:chExt cx="0" cy="0"/>
        </a:xfrm>
      </p:grpSpPr>
      <p:sp>
        <p:nvSpPr>
          <p:cNvPr id="2" name="Freeform 2"/>
          <p:cNvSpPr/>
          <p:nvPr/>
        </p:nvSpPr>
        <p:spPr>
          <a:xfrm rot="-1279815">
            <a:off x="16479612" y="2024472"/>
            <a:ext cx="3616776" cy="7883980"/>
          </a:xfrm>
          <a:custGeom>
            <a:avLst/>
            <a:gdLst/>
            <a:ahLst/>
            <a:cxnLst/>
            <a:rect l="l" t="t" r="r" b="b"/>
            <a:pathLst>
              <a:path w="3616776" h="7883980">
                <a:moveTo>
                  <a:pt x="0" y="0"/>
                </a:moveTo>
                <a:lnTo>
                  <a:pt x="3616776" y="0"/>
                </a:lnTo>
                <a:lnTo>
                  <a:pt x="3616776" y="7883979"/>
                </a:lnTo>
                <a:lnTo>
                  <a:pt x="0" y="7883979"/>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2014169" y="6326281"/>
            <a:ext cx="6493940" cy="6529555"/>
          </a:xfrm>
          <a:custGeom>
            <a:avLst/>
            <a:gdLst/>
            <a:ahLst/>
            <a:cxnLst/>
            <a:rect l="l" t="t" r="r" b="b"/>
            <a:pathLst>
              <a:path w="6493940" h="6529555">
                <a:moveTo>
                  <a:pt x="0" y="0"/>
                </a:moveTo>
                <a:lnTo>
                  <a:pt x="6493939" y="0"/>
                </a:lnTo>
                <a:lnTo>
                  <a:pt x="6493939" y="6529555"/>
                </a:lnTo>
                <a:lnTo>
                  <a:pt x="0" y="65295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4368370">
            <a:off x="-636901" y="4079291"/>
            <a:ext cx="2689927" cy="1649410"/>
          </a:xfrm>
          <a:custGeom>
            <a:avLst/>
            <a:gdLst/>
            <a:ahLst/>
            <a:cxnLst/>
            <a:rect l="l" t="t" r="r" b="b"/>
            <a:pathLst>
              <a:path w="2689927" h="1649410">
                <a:moveTo>
                  <a:pt x="0" y="0"/>
                </a:moveTo>
                <a:lnTo>
                  <a:pt x="2689928" y="0"/>
                </a:lnTo>
                <a:lnTo>
                  <a:pt x="2689928" y="1649410"/>
                </a:lnTo>
                <a:lnTo>
                  <a:pt x="0" y="1649410"/>
                </a:lnTo>
                <a:lnTo>
                  <a:pt x="0" y="0"/>
                </a:lnTo>
                <a:close/>
              </a:path>
            </a:pathLst>
          </a:custGeom>
          <a:blipFill>
            <a:blip r:embed="rId6">
              <a:extLst>
                <a:ext uri="{96DAC541-7B7A-43D3-8B79-37D633B846F1}">
                  <asvg:svgBlip xmlns:asvg="http://schemas.microsoft.com/office/drawing/2016/SVG/main" r:embed="rId7"/>
                </a:ext>
              </a:extLst>
            </a:blip>
            <a:stretch>
              <a:fillRect l="-74740"/>
            </a:stretch>
          </a:blipFill>
        </p:spPr>
      </p:sp>
      <p:sp>
        <p:nvSpPr>
          <p:cNvPr id="5" name="Freeform 5"/>
          <p:cNvSpPr/>
          <p:nvPr/>
        </p:nvSpPr>
        <p:spPr>
          <a:xfrm rot="8309932" flipV="1">
            <a:off x="7582" y="6646127"/>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7900540" y="471572"/>
            <a:ext cx="9169642" cy="9136297"/>
          </a:xfrm>
          <a:custGeom>
            <a:avLst/>
            <a:gdLst/>
            <a:ahLst/>
            <a:cxnLst/>
            <a:rect l="l" t="t" r="r" b="b"/>
            <a:pathLst>
              <a:path w="9169642" h="9136297">
                <a:moveTo>
                  <a:pt x="0" y="0"/>
                </a:moveTo>
                <a:lnTo>
                  <a:pt x="9169642" y="0"/>
                </a:lnTo>
                <a:lnTo>
                  <a:pt x="9169642" y="9136298"/>
                </a:lnTo>
                <a:lnTo>
                  <a:pt x="0" y="913629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a:off x="1232801" y="0"/>
            <a:ext cx="5852126" cy="10344861"/>
          </a:xfrm>
          <a:custGeom>
            <a:avLst/>
            <a:gdLst/>
            <a:ahLst/>
            <a:cxnLst/>
            <a:rect l="l" t="t" r="r" b="b"/>
            <a:pathLst>
              <a:path w="5852126" h="10344861">
                <a:moveTo>
                  <a:pt x="0" y="0"/>
                </a:moveTo>
                <a:lnTo>
                  <a:pt x="5852125" y="0"/>
                </a:lnTo>
                <a:lnTo>
                  <a:pt x="5852125" y="10344861"/>
                </a:lnTo>
                <a:lnTo>
                  <a:pt x="0" y="10344861"/>
                </a:lnTo>
                <a:lnTo>
                  <a:pt x="0" y="0"/>
                </a:lnTo>
                <a:close/>
              </a:path>
            </a:pathLst>
          </a:custGeom>
          <a:blipFill>
            <a:blip r:embed="rId12"/>
            <a:stretch>
              <a:fillRect/>
            </a:stretch>
          </a:blipFill>
        </p:spPr>
      </p:sp>
      <p:sp>
        <p:nvSpPr>
          <p:cNvPr id="8" name="TextBox 8"/>
          <p:cNvSpPr txBox="1"/>
          <p:nvPr/>
        </p:nvSpPr>
        <p:spPr>
          <a:xfrm>
            <a:off x="8906822" y="3757359"/>
            <a:ext cx="7827930" cy="5595620"/>
          </a:xfrm>
          <a:prstGeom prst="rect">
            <a:avLst/>
          </a:prstGeom>
        </p:spPr>
        <p:txBody>
          <a:bodyPr lIns="0" tIns="0" rIns="0" bIns="0" rtlCol="0" anchor="t">
            <a:spAutoFit/>
          </a:bodyPr>
          <a:lstStyle/>
          <a:p>
            <a:pPr algn="l">
              <a:lnSpc>
                <a:spcPts val="4480"/>
              </a:lnSpc>
            </a:pPr>
            <a:r>
              <a:rPr lang="en-US" sz="3200">
                <a:solidFill>
                  <a:srgbClr val="726151"/>
                </a:solidFill>
                <a:latin typeface="Kulachat Serif"/>
              </a:rPr>
              <a:t>Statement (get clear on what you’re experiencing):</a:t>
            </a:r>
          </a:p>
          <a:p>
            <a:pPr algn="l">
              <a:lnSpc>
                <a:spcPts val="4480"/>
              </a:lnSpc>
            </a:pPr>
            <a:r>
              <a:rPr lang="en-US" sz="3200">
                <a:solidFill>
                  <a:srgbClr val="726151"/>
                </a:solidFill>
                <a:latin typeface="Kulachat Serif"/>
              </a:rPr>
              <a:t>“Even though I feel _____, I _____ (accept it, am okay/safe. give myself permission to relax)”</a:t>
            </a:r>
          </a:p>
          <a:p>
            <a:pPr algn="l">
              <a:lnSpc>
                <a:spcPts val="4480"/>
              </a:lnSpc>
            </a:pPr>
            <a:r>
              <a:rPr lang="en-US" sz="3200">
                <a:solidFill>
                  <a:srgbClr val="726151"/>
                </a:solidFill>
                <a:latin typeface="Kulachat Serif"/>
              </a:rPr>
              <a:t>**Honor (don’t bypass) how you feel</a:t>
            </a:r>
          </a:p>
          <a:p>
            <a:pPr algn="l">
              <a:lnSpc>
                <a:spcPts val="4480"/>
              </a:lnSpc>
            </a:pPr>
            <a:r>
              <a:rPr lang="en-US" sz="3200">
                <a:solidFill>
                  <a:srgbClr val="726151"/>
                </a:solidFill>
                <a:latin typeface="Kulachat Serif"/>
              </a:rPr>
              <a:t>Start the tapping while expressing how you are truly feeling now</a:t>
            </a:r>
          </a:p>
          <a:p>
            <a:pPr algn="l">
              <a:lnSpc>
                <a:spcPts val="4480"/>
              </a:lnSpc>
            </a:pPr>
            <a:r>
              <a:rPr lang="en-US" sz="3200">
                <a:solidFill>
                  <a:srgbClr val="726151"/>
                </a:solidFill>
                <a:latin typeface="Kulachat Serif"/>
              </a:rPr>
              <a:t>As you start to feel better, then shift your statements to positive and uplifting statements </a:t>
            </a:r>
          </a:p>
        </p:txBody>
      </p:sp>
      <p:sp>
        <p:nvSpPr>
          <p:cNvPr id="9" name="TextBox 9"/>
          <p:cNvSpPr txBox="1"/>
          <p:nvPr/>
        </p:nvSpPr>
        <p:spPr>
          <a:xfrm>
            <a:off x="9900997" y="1237282"/>
            <a:ext cx="5168727" cy="2006294"/>
          </a:xfrm>
          <a:prstGeom prst="rect">
            <a:avLst/>
          </a:prstGeom>
        </p:spPr>
        <p:txBody>
          <a:bodyPr lIns="0" tIns="0" rIns="0" bIns="0" rtlCol="0" anchor="t">
            <a:spAutoFit/>
          </a:bodyPr>
          <a:lstStyle/>
          <a:p>
            <a:pPr algn="ctr">
              <a:lnSpc>
                <a:spcPts val="8070"/>
              </a:lnSpc>
            </a:pPr>
            <a:r>
              <a:rPr lang="en-US" sz="5764">
                <a:solidFill>
                  <a:srgbClr val="726151"/>
                </a:solidFill>
                <a:latin typeface="Kulachat Serif"/>
              </a:rPr>
              <a:t>EFT For Gut &amp; Mental Balance</a:t>
            </a:r>
          </a:p>
        </p:txBody>
      </p:sp>
      <p:sp>
        <p:nvSpPr>
          <p:cNvPr id="10" name="TextBox 10"/>
          <p:cNvSpPr txBox="1"/>
          <p:nvPr/>
        </p:nvSpPr>
        <p:spPr>
          <a:xfrm>
            <a:off x="3082411" y="8441563"/>
            <a:ext cx="134243" cy="537845"/>
          </a:xfrm>
          <a:prstGeom prst="rect">
            <a:avLst/>
          </a:prstGeom>
        </p:spPr>
        <p:txBody>
          <a:bodyPr lIns="0" tIns="0" rIns="0" bIns="0" rtlCol="0" anchor="t">
            <a:spAutoFit/>
          </a:bodyPr>
          <a:lstStyle/>
          <a:p>
            <a:pPr algn="ctr">
              <a:lnSpc>
                <a:spcPts val="4480"/>
              </a:lnSpc>
            </a:pPr>
            <a:r>
              <a:rPr lang="en-US" sz="3200">
                <a:solidFill>
                  <a:srgbClr val="726151"/>
                </a:solidFill>
                <a:latin typeface="Kulachat Serif"/>
              </a:rPr>
              <a:t>1</a:t>
            </a:r>
          </a:p>
        </p:txBody>
      </p:sp>
      <p:sp>
        <p:nvSpPr>
          <p:cNvPr id="11" name="TextBox 11"/>
          <p:cNvSpPr txBox="1"/>
          <p:nvPr/>
        </p:nvSpPr>
        <p:spPr>
          <a:xfrm>
            <a:off x="1347224" y="1044559"/>
            <a:ext cx="223986" cy="537845"/>
          </a:xfrm>
          <a:prstGeom prst="rect">
            <a:avLst/>
          </a:prstGeom>
        </p:spPr>
        <p:txBody>
          <a:bodyPr lIns="0" tIns="0" rIns="0" bIns="0" rtlCol="0" anchor="t">
            <a:spAutoFit/>
          </a:bodyPr>
          <a:lstStyle/>
          <a:p>
            <a:pPr algn="ctr">
              <a:lnSpc>
                <a:spcPts val="4480"/>
              </a:lnSpc>
            </a:pPr>
            <a:r>
              <a:rPr lang="en-US" sz="3200">
                <a:solidFill>
                  <a:srgbClr val="726151"/>
                </a:solidFill>
                <a:latin typeface="Kulachat Serif"/>
              </a:rPr>
              <a:t>2</a:t>
            </a:r>
          </a:p>
        </p:txBody>
      </p:sp>
      <p:sp>
        <p:nvSpPr>
          <p:cNvPr id="12" name="TextBox 12"/>
          <p:cNvSpPr txBox="1"/>
          <p:nvPr/>
        </p:nvSpPr>
        <p:spPr>
          <a:xfrm>
            <a:off x="1357344" y="1844659"/>
            <a:ext cx="203746" cy="537845"/>
          </a:xfrm>
          <a:prstGeom prst="rect">
            <a:avLst/>
          </a:prstGeom>
        </p:spPr>
        <p:txBody>
          <a:bodyPr lIns="0" tIns="0" rIns="0" bIns="0" rtlCol="0" anchor="t">
            <a:spAutoFit/>
          </a:bodyPr>
          <a:lstStyle/>
          <a:p>
            <a:pPr algn="ctr">
              <a:lnSpc>
                <a:spcPts val="4480"/>
              </a:lnSpc>
            </a:pPr>
            <a:r>
              <a:rPr lang="en-US" sz="3200">
                <a:solidFill>
                  <a:srgbClr val="726151"/>
                </a:solidFill>
                <a:latin typeface="Kulachat Serif"/>
              </a:rPr>
              <a:t>3</a:t>
            </a:r>
          </a:p>
        </p:txBody>
      </p:sp>
      <p:sp>
        <p:nvSpPr>
          <p:cNvPr id="13" name="TextBox 13"/>
          <p:cNvSpPr txBox="1"/>
          <p:nvPr/>
        </p:nvSpPr>
        <p:spPr>
          <a:xfrm>
            <a:off x="1258150" y="2505059"/>
            <a:ext cx="198388" cy="537845"/>
          </a:xfrm>
          <a:prstGeom prst="rect">
            <a:avLst/>
          </a:prstGeom>
        </p:spPr>
        <p:txBody>
          <a:bodyPr lIns="0" tIns="0" rIns="0" bIns="0" rtlCol="0" anchor="t">
            <a:spAutoFit/>
          </a:bodyPr>
          <a:lstStyle/>
          <a:p>
            <a:pPr algn="ctr">
              <a:lnSpc>
                <a:spcPts val="4480"/>
              </a:lnSpc>
            </a:pPr>
            <a:r>
              <a:rPr lang="en-US" sz="3200">
                <a:solidFill>
                  <a:srgbClr val="726151"/>
                </a:solidFill>
                <a:latin typeface="Kulachat Serif"/>
              </a:rPr>
              <a:t>4</a:t>
            </a:r>
          </a:p>
        </p:txBody>
      </p:sp>
      <p:sp>
        <p:nvSpPr>
          <p:cNvPr id="14" name="TextBox 14"/>
          <p:cNvSpPr txBox="1"/>
          <p:nvPr/>
        </p:nvSpPr>
        <p:spPr>
          <a:xfrm>
            <a:off x="6629208" y="2024364"/>
            <a:ext cx="200471" cy="537845"/>
          </a:xfrm>
          <a:prstGeom prst="rect">
            <a:avLst/>
          </a:prstGeom>
        </p:spPr>
        <p:txBody>
          <a:bodyPr lIns="0" tIns="0" rIns="0" bIns="0" rtlCol="0" anchor="t">
            <a:spAutoFit/>
          </a:bodyPr>
          <a:lstStyle/>
          <a:p>
            <a:pPr algn="ctr">
              <a:lnSpc>
                <a:spcPts val="4480"/>
              </a:lnSpc>
            </a:pPr>
            <a:r>
              <a:rPr lang="en-US" sz="3200">
                <a:solidFill>
                  <a:srgbClr val="726151"/>
                </a:solidFill>
                <a:latin typeface="Kulachat Serif"/>
              </a:rPr>
              <a:t>5</a:t>
            </a:r>
          </a:p>
        </p:txBody>
      </p:sp>
      <p:sp>
        <p:nvSpPr>
          <p:cNvPr id="15" name="TextBox 15"/>
          <p:cNvSpPr txBox="1"/>
          <p:nvPr/>
        </p:nvSpPr>
        <p:spPr>
          <a:xfrm>
            <a:off x="5733511" y="2505059"/>
            <a:ext cx="213866" cy="537845"/>
          </a:xfrm>
          <a:prstGeom prst="rect">
            <a:avLst/>
          </a:prstGeom>
        </p:spPr>
        <p:txBody>
          <a:bodyPr lIns="0" tIns="0" rIns="0" bIns="0" rtlCol="0" anchor="t">
            <a:spAutoFit/>
          </a:bodyPr>
          <a:lstStyle/>
          <a:p>
            <a:pPr algn="ctr">
              <a:lnSpc>
                <a:spcPts val="4480"/>
              </a:lnSpc>
            </a:pPr>
            <a:r>
              <a:rPr lang="en-US" sz="3200">
                <a:solidFill>
                  <a:srgbClr val="726151"/>
                </a:solidFill>
                <a:latin typeface="Kulachat Serif"/>
              </a:rPr>
              <a:t>6</a:t>
            </a:r>
          </a:p>
        </p:txBody>
      </p:sp>
      <p:sp>
        <p:nvSpPr>
          <p:cNvPr id="16" name="TextBox 16"/>
          <p:cNvSpPr txBox="1"/>
          <p:nvPr/>
        </p:nvSpPr>
        <p:spPr>
          <a:xfrm>
            <a:off x="1372971" y="3077854"/>
            <a:ext cx="182612" cy="537845"/>
          </a:xfrm>
          <a:prstGeom prst="rect">
            <a:avLst/>
          </a:prstGeom>
        </p:spPr>
        <p:txBody>
          <a:bodyPr lIns="0" tIns="0" rIns="0" bIns="0" rtlCol="0" anchor="t">
            <a:spAutoFit/>
          </a:bodyPr>
          <a:lstStyle/>
          <a:p>
            <a:pPr algn="ctr">
              <a:lnSpc>
                <a:spcPts val="4480"/>
              </a:lnSpc>
            </a:pPr>
            <a:r>
              <a:rPr lang="en-US" sz="3200">
                <a:solidFill>
                  <a:srgbClr val="726151"/>
                </a:solidFill>
                <a:latin typeface="Kulachat Serif"/>
              </a:rPr>
              <a:t>7</a:t>
            </a:r>
          </a:p>
        </p:txBody>
      </p:sp>
      <p:sp>
        <p:nvSpPr>
          <p:cNvPr id="17" name="TextBox 17"/>
          <p:cNvSpPr txBox="1"/>
          <p:nvPr/>
        </p:nvSpPr>
        <p:spPr>
          <a:xfrm>
            <a:off x="5522919" y="5235559"/>
            <a:ext cx="210592" cy="537845"/>
          </a:xfrm>
          <a:prstGeom prst="rect">
            <a:avLst/>
          </a:prstGeom>
        </p:spPr>
        <p:txBody>
          <a:bodyPr lIns="0" tIns="0" rIns="0" bIns="0" rtlCol="0" anchor="t">
            <a:spAutoFit/>
          </a:bodyPr>
          <a:lstStyle/>
          <a:p>
            <a:pPr algn="ctr">
              <a:lnSpc>
                <a:spcPts val="4480"/>
              </a:lnSpc>
            </a:pPr>
            <a:r>
              <a:rPr lang="en-US" sz="3200">
                <a:solidFill>
                  <a:srgbClr val="726151"/>
                </a:solidFill>
                <a:latin typeface="Kulachat Serif"/>
              </a:rPr>
              <a:t>8</a:t>
            </a:r>
          </a:p>
        </p:txBody>
      </p:sp>
      <p:sp>
        <p:nvSpPr>
          <p:cNvPr id="18" name="TextBox 18"/>
          <p:cNvSpPr txBox="1"/>
          <p:nvPr/>
        </p:nvSpPr>
        <p:spPr>
          <a:xfrm>
            <a:off x="6829680" y="892159"/>
            <a:ext cx="213866" cy="537845"/>
          </a:xfrm>
          <a:prstGeom prst="rect">
            <a:avLst/>
          </a:prstGeom>
        </p:spPr>
        <p:txBody>
          <a:bodyPr lIns="0" tIns="0" rIns="0" bIns="0" rtlCol="0" anchor="t">
            <a:spAutoFit/>
          </a:bodyPr>
          <a:lstStyle/>
          <a:p>
            <a:pPr algn="ctr">
              <a:lnSpc>
                <a:spcPts val="4480"/>
              </a:lnSpc>
            </a:pPr>
            <a:r>
              <a:rPr lang="en-US" sz="3200">
                <a:solidFill>
                  <a:srgbClr val="726151"/>
                </a:solidFill>
                <a:latin typeface="Kulachat Serif"/>
              </a:rPr>
              <a:t>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C9B8AB"/>
        </a:solidFill>
        <a:effectLst/>
      </p:bgPr>
    </p:bg>
    <p:spTree>
      <p:nvGrpSpPr>
        <p:cNvPr id="1" name=""/>
        <p:cNvGrpSpPr/>
        <p:nvPr/>
      </p:nvGrpSpPr>
      <p:grpSpPr>
        <a:xfrm>
          <a:off x="0" y="0"/>
          <a:ext cx="0" cy="0"/>
          <a:chOff x="0" y="0"/>
          <a:chExt cx="0" cy="0"/>
        </a:xfrm>
      </p:grpSpPr>
      <p:sp>
        <p:nvSpPr>
          <p:cNvPr id="2" name="Freeform 2"/>
          <p:cNvSpPr/>
          <p:nvPr/>
        </p:nvSpPr>
        <p:spPr>
          <a:xfrm rot="-1279815">
            <a:off x="16479612" y="2024472"/>
            <a:ext cx="3616776" cy="7883980"/>
          </a:xfrm>
          <a:custGeom>
            <a:avLst/>
            <a:gdLst/>
            <a:ahLst/>
            <a:cxnLst/>
            <a:rect l="l" t="t" r="r" b="b"/>
            <a:pathLst>
              <a:path w="3616776" h="7883980">
                <a:moveTo>
                  <a:pt x="0" y="0"/>
                </a:moveTo>
                <a:lnTo>
                  <a:pt x="3616776" y="0"/>
                </a:lnTo>
                <a:lnTo>
                  <a:pt x="3616776" y="7883979"/>
                </a:lnTo>
                <a:lnTo>
                  <a:pt x="0" y="7883979"/>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2014169" y="6326281"/>
            <a:ext cx="6493940" cy="6529555"/>
          </a:xfrm>
          <a:custGeom>
            <a:avLst/>
            <a:gdLst/>
            <a:ahLst/>
            <a:cxnLst/>
            <a:rect l="l" t="t" r="r" b="b"/>
            <a:pathLst>
              <a:path w="6493940" h="6529555">
                <a:moveTo>
                  <a:pt x="0" y="0"/>
                </a:moveTo>
                <a:lnTo>
                  <a:pt x="6493939" y="0"/>
                </a:lnTo>
                <a:lnTo>
                  <a:pt x="6493939" y="6529555"/>
                </a:lnTo>
                <a:lnTo>
                  <a:pt x="0" y="65295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4368370">
            <a:off x="-636901" y="4079291"/>
            <a:ext cx="2689927" cy="1649410"/>
          </a:xfrm>
          <a:custGeom>
            <a:avLst/>
            <a:gdLst/>
            <a:ahLst/>
            <a:cxnLst/>
            <a:rect l="l" t="t" r="r" b="b"/>
            <a:pathLst>
              <a:path w="2689927" h="1649410">
                <a:moveTo>
                  <a:pt x="0" y="0"/>
                </a:moveTo>
                <a:lnTo>
                  <a:pt x="2689928" y="0"/>
                </a:lnTo>
                <a:lnTo>
                  <a:pt x="2689928" y="1649410"/>
                </a:lnTo>
                <a:lnTo>
                  <a:pt x="0" y="1649410"/>
                </a:lnTo>
                <a:lnTo>
                  <a:pt x="0" y="0"/>
                </a:lnTo>
                <a:close/>
              </a:path>
            </a:pathLst>
          </a:custGeom>
          <a:blipFill>
            <a:blip r:embed="rId6">
              <a:extLst>
                <a:ext uri="{96DAC541-7B7A-43D3-8B79-37D633B846F1}">
                  <asvg:svgBlip xmlns:asvg="http://schemas.microsoft.com/office/drawing/2016/SVG/main" r:embed="rId7"/>
                </a:ext>
              </a:extLst>
            </a:blip>
            <a:stretch>
              <a:fillRect l="-74740"/>
            </a:stretch>
          </a:blipFill>
        </p:spPr>
      </p:sp>
      <p:sp>
        <p:nvSpPr>
          <p:cNvPr id="5" name="Freeform 5"/>
          <p:cNvSpPr/>
          <p:nvPr/>
        </p:nvSpPr>
        <p:spPr>
          <a:xfrm rot="8309932" flipV="1">
            <a:off x="7582" y="6646127"/>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328783" y="764856"/>
            <a:ext cx="17630433" cy="1524638"/>
          </a:xfrm>
          <a:prstGeom prst="rect">
            <a:avLst/>
          </a:prstGeom>
        </p:spPr>
        <p:txBody>
          <a:bodyPr lIns="0" tIns="0" rIns="0" bIns="0" rtlCol="0" anchor="t">
            <a:spAutoFit/>
          </a:bodyPr>
          <a:lstStyle/>
          <a:p>
            <a:pPr algn="ctr">
              <a:lnSpc>
                <a:spcPts val="12039"/>
              </a:lnSpc>
            </a:pPr>
            <a:r>
              <a:rPr lang="en-US" sz="8599">
                <a:solidFill>
                  <a:srgbClr val="726151"/>
                </a:solidFill>
                <a:latin typeface="Angella White"/>
              </a:rPr>
              <a:t>Strategies for Improving Gut Health &amp; Mental Wellbeing</a:t>
            </a:r>
          </a:p>
        </p:txBody>
      </p:sp>
      <p:sp>
        <p:nvSpPr>
          <p:cNvPr id="7" name="Freeform 7"/>
          <p:cNvSpPr/>
          <p:nvPr/>
        </p:nvSpPr>
        <p:spPr>
          <a:xfrm>
            <a:off x="1893491" y="2853515"/>
            <a:ext cx="7037965" cy="7012372"/>
          </a:xfrm>
          <a:custGeom>
            <a:avLst/>
            <a:gdLst/>
            <a:ahLst/>
            <a:cxnLst/>
            <a:rect l="l" t="t" r="r" b="b"/>
            <a:pathLst>
              <a:path w="7037965" h="7012372">
                <a:moveTo>
                  <a:pt x="0" y="0"/>
                </a:moveTo>
                <a:lnTo>
                  <a:pt x="7037964" y="0"/>
                </a:lnTo>
                <a:lnTo>
                  <a:pt x="7037964" y="7012372"/>
                </a:lnTo>
                <a:lnTo>
                  <a:pt x="0" y="701237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2665841" y="5308017"/>
            <a:ext cx="5906707" cy="4406858"/>
          </a:xfrm>
          <a:prstGeom prst="rect">
            <a:avLst/>
          </a:prstGeom>
        </p:spPr>
        <p:txBody>
          <a:bodyPr lIns="0" tIns="0" rIns="0" bIns="0" rtlCol="0" anchor="t">
            <a:spAutoFit/>
          </a:bodyPr>
          <a:lstStyle/>
          <a:p>
            <a:pPr algn="l">
              <a:lnSpc>
                <a:spcPts val="4377"/>
              </a:lnSpc>
            </a:pPr>
            <a:r>
              <a:rPr lang="en-US" sz="3126">
                <a:solidFill>
                  <a:srgbClr val="726151"/>
                </a:solidFill>
                <a:latin typeface="Kulachat Serif"/>
              </a:rPr>
              <a:t>Sloowwwww down!</a:t>
            </a:r>
          </a:p>
          <a:p>
            <a:pPr algn="l">
              <a:lnSpc>
                <a:spcPts val="4377"/>
              </a:lnSpc>
            </a:pPr>
            <a:r>
              <a:rPr lang="en-US" sz="3126">
                <a:solidFill>
                  <a:srgbClr val="726151"/>
                </a:solidFill>
                <a:latin typeface="Kulachat Serif"/>
              </a:rPr>
              <a:t>Create mindfulness around eating</a:t>
            </a:r>
          </a:p>
          <a:p>
            <a:pPr algn="l">
              <a:lnSpc>
                <a:spcPts val="4377"/>
              </a:lnSpc>
            </a:pPr>
            <a:r>
              <a:rPr lang="en-US" sz="3126">
                <a:solidFill>
                  <a:srgbClr val="726151"/>
                </a:solidFill>
                <a:latin typeface="Kulachat Serif"/>
              </a:rPr>
              <a:t>Eat while seated</a:t>
            </a:r>
          </a:p>
          <a:p>
            <a:pPr algn="l">
              <a:lnSpc>
                <a:spcPts val="4377"/>
              </a:lnSpc>
            </a:pPr>
            <a:r>
              <a:rPr lang="en-US" sz="3126">
                <a:solidFill>
                  <a:srgbClr val="726151"/>
                </a:solidFill>
                <a:latin typeface="Kulachat Serif"/>
              </a:rPr>
              <a:t>Deep breaths &amp; gratitude/prayer before eating</a:t>
            </a:r>
          </a:p>
          <a:p>
            <a:pPr algn="l">
              <a:lnSpc>
                <a:spcPts val="4377"/>
              </a:lnSpc>
            </a:pPr>
            <a:r>
              <a:rPr lang="en-US" sz="3126">
                <a:solidFill>
                  <a:srgbClr val="726151"/>
                </a:solidFill>
                <a:latin typeface="Kulachat Serif"/>
              </a:rPr>
              <a:t>Chew your food!</a:t>
            </a:r>
          </a:p>
          <a:p>
            <a:pPr algn="l">
              <a:lnSpc>
                <a:spcPts val="4377"/>
              </a:lnSpc>
            </a:pPr>
            <a:r>
              <a:rPr lang="en-US" sz="3126">
                <a:solidFill>
                  <a:srgbClr val="726151"/>
                </a:solidFill>
                <a:latin typeface="Kulachat Serif"/>
              </a:rPr>
              <a:t>Listen/feel for hunger and fullness cues</a:t>
            </a:r>
          </a:p>
        </p:txBody>
      </p:sp>
      <p:sp>
        <p:nvSpPr>
          <p:cNvPr id="9" name="TextBox 9"/>
          <p:cNvSpPr txBox="1"/>
          <p:nvPr/>
        </p:nvSpPr>
        <p:spPr>
          <a:xfrm>
            <a:off x="3428899" y="3828875"/>
            <a:ext cx="3967147" cy="759269"/>
          </a:xfrm>
          <a:prstGeom prst="rect">
            <a:avLst/>
          </a:prstGeom>
        </p:spPr>
        <p:txBody>
          <a:bodyPr lIns="0" tIns="0" rIns="0" bIns="0" rtlCol="0" anchor="t">
            <a:spAutoFit/>
          </a:bodyPr>
          <a:lstStyle/>
          <a:p>
            <a:pPr algn="ctr">
              <a:lnSpc>
                <a:spcPts val="6194"/>
              </a:lnSpc>
            </a:pPr>
            <a:r>
              <a:rPr lang="en-US" sz="4424">
                <a:solidFill>
                  <a:srgbClr val="726151"/>
                </a:solidFill>
                <a:latin typeface="Kulachat Serif"/>
              </a:rPr>
              <a:t>How You Eat</a:t>
            </a:r>
          </a:p>
        </p:txBody>
      </p:sp>
      <p:sp>
        <p:nvSpPr>
          <p:cNvPr id="10" name="Freeform 10"/>
          <p:cNvSpPr/>
          <p:nvPr/>
        </p:nvSpPr>
        <p:spPr>
          <a:xfrm>
            <a:off x="9468701" y="2853515"/>
            <a:ext cx="7016040" cy="6990528"/>
          </a:xfrm>
          <a:custGeom>
            <a:avLst/>
            <a:gdLst/>
            <a:ahLst/>
            <a:cxnLst/>
            <a:rect l="l" t="t" r="r" b="b"/>
            <a:pathLst>
              <a:path w="7016040" h="6990528">
                <a:moveTo>
                  <a:pt x="0" y="0"/>
                </a:moveTo>
                <a:lnTo>
                  <a:pt x="7016040" y="0"/>
                </a:lnTo>
                <a:lnTo>
                  <a:pt x="7016040" y="6990527"/>
                </a:lnTo>
                <a:lnTo>
                  <a:pt x="0" y="69905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11557802" y="3429460"/>
            <a:ext cx="2837839" cy="1540649"/>
          </a:xfrm>
          <a:prstGeom prst="rect">
            <a:avLst/>
          </a:prstGeom>
        </p:spPr>
        <p:txBody>
          <a:bodyPr lIns="0" tIns="0" rIns="0" bIns="0" rtlCol="0" anchor="t">
            <a:spAutoFit/>
          </a:bodyPr>
          <a:lstStyle/>
          <a:p>
            <a:pPr algn="ctr">
              <a:lnSpc>
                <a:spcPts val="6175"/>
              </a:lnSpc>
            </a:pPr>
            <a:r>
              <a:rPr lang="en-US" sz="4410">
                <a:solidFill>
                  <a:srgbClr val="726151"/>
                </a:solidFill>
                <a:latin typeface="Kulachat Serif"/>
              </a:rPr>
              <a:t>What You Eat</a:t>
            </a:r>
          </a:p>
        </p:txBody>
      </p:sp>
      <p:sp>
        <p:nvSpPr>
          <p:cNvPr id="12" name="TextBox 12"/>
          <p:cNvSpPr txBox="1"/>
          <p:nvPr/>
        </p:nvSpPr>
        <p:spPr>
          <a:xfrm>
            <a:off x="10182699" y="5143552"/>
            <a:ext cx="6087589" cy="4735788"/>
          </a:xfrm>
          <a:prstGeom prst="rect">
            <a:avLst/>
          </a:prstGeom>
        </p:spPr>
        <p:txBody>
          <a:bodyPr lIns="0" tIns="0" rIns="0" bIns="0" rtlCol="0" anchor="t">
            <a:spAutoFit/>
          </a:bodyPr>
          <a:lstStyle/>
          <a:p>
            <a:pPr algn="l">
              <a:lnSpc>
                <a:spcPts val="4377"/>
              </a:lnSpc>
            </a:pPr>
            <a:r>
              <a:rPr lang="en-US" sz="3126">
                <a:solidFill>
                  <a:srgbClr val="726151"/>
                </a:solidFill>
                <a:latin typeface="Kulachat Serif"/>
              </a:rPr>
              <a:t>There are so many “diets” out there- the perfect one for you is unique to you!</a:t>
            </a:r>
          </a:p>
          <a:p>
            <a:pPr algn="l">
              <a:lnSpc>
                <a:spcPts val="4377"/>
              </a:lnSpc>
            </a:pPr>
            <a:r>
              <a:rPr lang="en-US" sz="3126">
                <a:solidFill>
                  <a:srgbClr val="726151"/>
                </a:solidFill>
                <a:latin typeface="Kulachat Serif"/>
              </a:rPr>
              <a:t>Identifying food sensitivities or trigger foods can be an important part of the gut-brain healing journey</a:t>
            </a:r>
          </a:p>
          <a:p>
            <a:pPr algn="l">
              <a:lnSpc>
                <a:spcPts val="3817"/>
              </a:lnSpc>
            </a:pPr>
            <a:r>
              <a:rPr lang="en-US" sz="2726">
                <a:solidFill>
                  <a:srgbClr val="726151"/>
                </a:solidFill>
                <a:latin typeface="Kulachat Serif Italics"/>
              </a:rPr>
              <a:t>*Seek the guidance of someone who can help you heal and eventually reintroduce foods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AE9D90"/>
        </a:solidFill>
        <a:effectLst/>
      </p:bgPr>
    </p:bg>
    <p:spTree>
      <p:nvGrpSpPr>
        <p:cNvPr id="1" name=""/>
        <p:cNvGrpSpPr/>
        <p:nvPr/>
      </p:nvGrpSpPr>
      <p:grpSpPr>
        <a:xfrm>
          <a:off x="0" y="0"/>
          <a:ext cx="0" cy="0"/>
          <a:chOff x="0" y="0"/>
          <a:chExt cx="0" cy="0"/>
        </a:xfrm>
      </p:grpSpPr>
      <p:sp>
        <p:nvSpPr>
          <p:cNvPr id="2" name="Freeform 2"/>
          <p:cNvSpPr/>
          <p:nvPr/>
        </p:nvSpPr>
        <p:spPr>
          <a:xfrm rot="-1279815">
            <a:off x="16479612" y="2024472"/>
            <a:ext cx="3616776" cy="7883980"/>
          </a:xfrm>
          <a:custGeom>
            <a:avLst/>
            <a:gdLst/>
            <a:ahLst/>
            <a:cxnLst/>
            <a:rect l="l" t="t" r="r" b="b"/>
            <a:pathLst>
              <a:path w="3616776" h="7883980">
                <a:moveTo>
                  <a:pt x="0" y="0"/>
                </a:moveTo>
                <a:lnTo>
                  <a:pt x="3616776" y="0"/>
                </a:lnTo>
                <a:lnTo>
                  <a:pt x="3616776" y="7883979"/>
                </a:lnTo>
                <a:lnTo>
                  <a:pt x="0" y="7883979"/>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2014169" y="6326281"/>
            <a:ext cx="6493940" cy="6529555"/>
          </a:xfrm>
          <a:custGeom>
            <a:avLst/>
            <a:gdLst/>
            <a:ahLst/>
            <a:cxnLst/>
            <a:rect l="l" t="t" r="r" b="b"/>
            <a:pathLst>
              <a:path w="6493940" h="6529555">
                <a:moveTo>
                  <a:pt x="0" y="0"/>
                </a:moveTo>
                <a:lnTo>
                  <a:pt x="6493939" y="0"/>
                </a:lnTo>
                <a:lnTo>
                  <a:pt x="6493939" y="6529555"/>
                </a:lnTo>
                <a:lnTo>
                  <a:pt x="0" y="65295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4368370">
            <a:off x="-636901" y="4079291"/>
            <a:ext cx="2689927" cy="1649410"/>
          </a:xfrm>
          <a:custGeom>
            <a:avLst/>
            <a:gdLst/>
            <a:ahLst/>
            <a:cxnLst/>
            <a:rect l="l" t="t" r="r" b="b"/>
            <a:pathLst>
              <a:path w="2689927" h="1649410">
                <a:moveTo>
                  <a:pt x="0" y="0"/>
                </a:moveTo>
                <a:lnTo>
                  <a:pt x="2689928" y="0"/>
                </a:lnTo>
                <a:lnTo>
                  <a:pt x="2689928" y="1649410"/>
                </a:lnTo>
                <a:lnTo>
                  <a:pt x="0" y="1649410"/>
                </a:lnTo>
                <a:lnTo>
                  <a:pt x="0" y="0"/>
                </a:lnTo>
                <a:close/>
              </a:path>
            </a:pathLst>
          </a:custGeom>
          <a:blipFill>
            <a:blip r:embed="rId6">
              <a:extLst>
                <a:ext uri="{96DAC541-7B7A-43D3-8B79-37D633B846F1}">
                  <asvg:svgBlip xmlns:asvg="http://schemas.microsoft.com/office/drawing/2016/SVG/main" r:embed="rId7"/>
                </a:ext>
              </a:extLst>
            </a:blip>
            <a:stretch>
              <a:fillRect l="-74740"/>
            </a:stretch>
          </a:blipFill>
        </p:spPr>
      </p:sp>
      <p:sp>
        <p:nvSpPr>
          <p:cNvPr id="5" name="Freeform 5"/>
          <p:cNvSpPr/>
          <p:nvPr/>
        </p:nvSpPr>
        <p:spPr>
          <a:xfrm rot="8309932" flipV="1">
            <a:off x="7582" y="6646127"/>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328783" y="764856"/>
            <a:ext cx="17630433" cy="1524638"/>
          </a:xfrm>
          <a:prstGeom prst="rect">
            <a:avLst/>
          </a:prstGeom>
        </p:spPr>
        <p:txBody>
          <a:bodyPr lIns="0" tIns="0" rIns="0" bIns="0" rtlCol="0" anchor="t">
            <a:spAutoFit/>
          </a:bodyPr>
          <a:lstStyle/>
          <a:p>
            <a:pPr algn="ctr">
              <a:lnSpc>
                <a:spcPts val="12039"/>
              </a:lnSpc>
            </a:pPr>
            <a:r>
              <a:rPr lang="en-US" sz="8599">
                <a:solidFill>
                  <a:srgbClr val="726151"/>
                </a:solidFill>
                <a:latin typeface="Angella White"/>
              </a:rPr>
              <a:t>Strategies for Improving Gut Health &amp; Mental Wellbeing</a:t>
            </a:r>
          </a:p>
        </p:txBody>
      </p:sp>
      <p:sp>
        <p:nvSpPr>
          <p:cNvPr id="7" name="Freeform 7"/>
          <p:cNvSpPr/>
          <p:nvPr/>
        </p:nvSpPr>
        <p:spPr>
          <a:xfrm>
            <a:off x="1572684" y="2528167"/>
            <a:ext cx="7358772" cy="7332013"/>
          </a:xfrm>
          <a:custGeom>
            <a:avLst/>
            <a:gdLst/>
            <a:ahLst/>
            <a:cxnLst/>
            <a:rect l="l" t="t" r="r" b="b"/>
            <a:pathLst>
              <a:path w="7358772" h="7332013">
                <a:moveTo>
                  <a:pt x="0" y="0"/>
                </a:moveTo>
                <a:lnTo>
                  <a:pt x="7358771" y="0"/>
                </a:lnTo>
                <a:lnTo>
                  <a:pt x="7358771" y="7332012"/>
                </a:lnTo>
                <a:lnTo>
                  <a:pt x="0" y="7332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2380240" y="4981465"/>
            <a:ext cx="6365075" cy="4855993"/>
          </a:xfrm>
          <a:prstGeom prst="rect">
            <a:avLst/>
          </a:prstGeom>
        </p:spPr>
        <p:txBody>
          <a:bodyPr lIns="0" tIns="0" rIns="0" bIns="0" rtlCol="0" anchor="t">
            <a:spAutoFit/>
          </a:bodyPr>
          <a:lstStyle/>
          <a:p>
            <a:pPr algn="l">
              <a:lnSpc>
                <a:spcPts val="4296"/>
              </a:lnSpc>
            </a:pPr>
            <a:r>
              <a:rPr lang="en-US" sz="3069">
                <a:solidFill>
                  <a:srgbClr val="726151"/>
                </a:solidFill>
                <a:latin typeface="Kulachat Serif"/>
              </a:rPr>
              <a:t>Replacing inflammatory foods:</a:t>
            </a:r>
          </a:p>
          <a:p>
            <a:pPr algn="l">
              <a:lnSpc>
                <a:spcPts val="4296"/>
              </a:lnSpc>
            </a:pPr>
            <a:r>
              <a:rPr lang="en-US" sz="3069">
                <a:solidFill>
                  <a:srgbClr val="726151"/>
                </a:solidFill>
                <a:latin typeface="Kulachat Serif"/>
              </a:rPr>
              <a:t>Gluten, dairy, processed seed oils, processed sugars and grains, packaged foods</a:t>
            </a:r>
          </a:p>
          <a:p>
            <a:pPr algn="l">
              <a:lnSpc>
                <a:spcPts val="4296"/>
              </a:lnSpc>
            </a:pPr>
            <a:r>
              <a:rPr lang="en-US" sz="3069">
                <a:solidFill>
                  <a:srgbClr val="726151"/>
                </a:solidFill>
                <a:latin typeface="Kulachat Serif"/>
              </a:rPr>
              <a:t>With:</a:t>
            </a:r>
          </a:p>
          <a:p>
            <a:pPr algn="l">
              <a:lnSpc>
                <a:spcPts val="4296"/>
              </a:lnSpc>
            </a:pPr>
            <a:r>
              <a:rPr lang="en-US" sz="3069">
                <a:solidFill>
                  <a:srgbClr val="726151"/>
                </a:solidFill>
                <a:latin typeface="Kulachat Serif"/>
              </a:rPr>
              <a:t>Whole/less processed grains (quinoa, brown rice, oats, etc.), dairy alternatives, healthy fats, naturally sweet foods</a:t>
            </a:r>
          </a:p>
        </p:txBody>
      </p:sp>
      <p:sp>
        <p:nvSpPr>
          <p:cNvPr id="9" name="TextBox 9"/>
          <p:cNvSpPr txBox="1"/>
          <p:nvPr/>
        </p:nvSpPr>
        <p:spPr>
          <a:xfrm>
            <a:off x="3268496" y="3559130"/>
            <a:ext cx="3967147" cy="759269"/>
          </a:xfrm>
          <a:prstGeom prst="rect">
            <a:avLst/>
          </a:prstGeom>
        </p:spPr>
        <p:txBody>
          <a:bodyPr lIns="0" tIns="0" rIns="0" bIns="0" rtlCol="0" anchor="t">
            <a:spAutoFit/>
          </a:bodyPr>
          <a:lstStyle/>
          <a:p>
            <a:pPr algn="ctr">
              <a:lnSpc>
                <a:spcPts val="6194"/>
              </a:lnSpc>
            </a:pPr>
            <a:r>
              <a:rPr lang="en-US" sz="4424">
                <a:solidFill>
                  <a:srgbClr val="726151"/>
                </a:solidFill>
                <a:latin typeface="Kulachat Serif"/>
              </a:rPr>
              <a:t>What You Eat</a:t>
            </a:r>
          </a:p>
        </p:txBody>
      </p:sp>
      <p:sp>
        <p:nvSpPr>
          <p:cNvPr id="10" name="Freeform 10"/>
          <p:cNvSpPr/>
          <p:nvPr/>
        </p:nvSpPr>
        <p:spPr>
          <a:xfrm>
            <a:off x="9468701" y="2528167"/>
            <a:ext cx="7340935" cy="7314241"/>
          </a:xfrm>
          <a:custGeom>
            <a:avLst/>
            <a:gdLst/>
            <a:ahLst/>
            <a:cxnLst/>
            <a:rect l="l" t="t" r="r" b="b"/>
            <a:pathLst>
              <a:path w="7340935" h="7314241">
                <a:moveTo>
                  <a:pt x="0" y="0"/>
                </a:moveTo>
                <a:lnTo>
                  <a:pt x="7340935" y="0"/>
                </a:lnTo>
                <a:lnTo>
                  <a:pt x="7340935" y="7314241"/>
                </a:lnTo>
                <a:lnTo>
                  <a:pt x="0" y="7314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11266940" y="3520610"/>
            <a:ext cx="3744458" cy="797789"/>
          </a:xfrm>
          <a:prstGeom prst="rect">
            <a:avLst/>
          </a:prstGeom>
        </p:spPr>
        <p:txBody>
          <a:bodyPr lIns="0" tIns="0" rIns="0" bIns="0" rtlCol="0" anchor="t">
            <a:spAutoFit/>
          </a:bodyPr>
          <a:lstStyle/>
          <a:p>
            <a:pPr algn="ctr">
              <a:lnSpc>
                <a:spcPts val="6461"/>
              </a:lnSpc>
            </a:pPr>
            <a:r>
              <a:rPr lang="en-US" sz="4615">
                <a:solidFill>
                  <a:srgbClr val="726151"/>
                </a:solidFill>
                <a:latin typeface="Kulachat Serif"/>
              </a:rPr>
              <a:t>What You Eat</a:t>
            </a:r>
          </a:p>
        </p:txBody>
      </p:sp>
      <p:sp>
        <p:nvSpPr>
          <p:cNvPr id="12" name="TextBox 12"/>
          <p:cNvSpPr txBox="1"/>
          <p:nvPr/>
        </p:nvSpPr>
        <p:spPr>
          <a:xfrm>
            <a:off x="10215762" y="5096973"/>
            <a:ext cx="6369489" cy="4622255"/>
          </a:xfrm>
          <a:prstGeom prst="rect">
            <a:avLst/>
          </a:prstGeom>
        </p:spPr>
        <p:txBody>
          <a:bodyPr lIns="0" tIns="0" rIns="0" bIns="0" rtlCol="0" anchor="t">
            <a:spAutoFit/>
          </a:bodyPr>
          <a:lstStyle/>
          <a:p>
            <a:pPr algn="l">
              <a:lnSpc>
                <a:spcPts val="4580"/>
              </a:lnSpc>
            </a:pPr>
            <a:r>
              <a:rPr lang="en-US" sz="3271">
                <a:solidFill>
                  <a:srgbClr val="726151"/>
                </a:solidFill>
                <a:latin typeface="Kulachat Serif"/>
              </a:rPr>
              <a:t>Nourish the microbiome &amp; neurotransmitters with:</a:t>
            </a:r>
          </a:p>
          <a:p>
            <a:pPr algn="l">
              <a:lnSpc>
                <a:spcPts val="4580"/>
              </a:lnSpc>
            </a:pPr>
            <a:r>
              <a:rPr lang="en-US" sz="3271">
                <a:solidFill>
                  <a:srgbClr val="726151"/>
                </a:solidFill>
                <a:latin typeface="Kulachat Serif"/>
              </a:rPr>
              <a:t>Omega-3 Fatty Acids</a:t>
            </a:r>
          </a:p>
          <a:p>
            <a:pPr algn="l">
              <a:lnSpc>
                <a:spcPts val="4580"/>
              </a:lnSpc>
            </a:pPr>
            <a:r>
              <a:rPr lang="en-US" sz="3271">
                <a:solidFill>
                  <a:srgbClr val="726151"/>
                </a:solidFill>
                <a:latin typeface="Kulachat Serif"/>
              </a:rPr>
              <a:t>Antioxidants (fruits, veg, green tea)</a:t>
            </a:r>
          </a:p>
          <a:p>
            <a:pPr algn="l">
              <a:lnSpc>
                <a:spcPts val="4580"/>
              </a:lnSpc>
            </a:pPr>
            <a:r>
              <a:rPr lang="en-US" sz="3271">
                <a:solidFill>
                  <a:srgbClr val="726151"/>
                </a:solidFill>
                <a:latin typeface="Kulachat Serif"/>
              </a:rPr>
              <a:t>**Eat the rainbow</a:t>
            </a:r>
          </a:p>
          <a:p>
            <a:pPr algn="l">
              <a:lnSpc>
                <a:spcPts val="4580"/>
              </a:lnSpc>
            </a:pPr>
            <a:r>
              <a:rPr lang="en-US" sz="3271">
                <a:solidFill>
                  <a:srgbClr val="726151"/>
                </a:solidFill>
                <a:latin typeface="Kulachat Serif"/>
              </a:rPr>
              <a:t>A variety of protein sources</a:t>
            </a:r>
          </a:p>
          <a:p>
            <a:pPr algn="l">
              <a:lnSpc>
                <a:spcPts val="4580"/>
              </a:lnSpc>
            </a:pPr>
            <a:r>
              <a:rPr lang="en-US" sz="3271">
                <a:solidFill>
                  <a:srgbClr val="726151"/>
                </a:solidFill>
                <a:latin typeface="Kulachat Serif"/>
              </a:rPr>
              <a:t>Consider bone broth or tea for specific clinical benefits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3D3D3"/>
        </a:solidFill>
        <a:effectLst/>
      </p:bgPr>
    </p:bg>
    <p:spTree>
      <p:nvGrpSpPr>
        <p:cNvPr id="1" name=""/>
        <p:cNvGrpSpPr/>
        <p:nvPr/>
      </p:nvGrpSpPr>
      <p:grpSpPr>
        <a:xfrm>
          <a:off x="0" y="0"/>
          <a:ext cx="0" cy="0"/>
          <a:chOff x="0" y="0"/>
          <a:chExt cx="0" cy="0"/>
        </a:xfrm>
      </p:grpSpPr>
      <p:sp>
        <p:nvSpPr>
          <p:cNvPr id="2" name="Freeform 2"/>
          <p:cNvSpPr/>
          <p:nvPr/>
        </p:nvSpPr>
        <p:spPr>
          <a:xfrm rot="-1279815">
            <a:off x="16479612" y="2024472"/>
            <a:ext cx="3616776" cy="7883980"/>
          </a:xfrm>
          <a:custGeom>
            <a:avLst/>
            <a:gdLst/>
            <a:ahLst/>
            <a:cxnLst/>
            <a:rect l="l" t="t" r="r" b="b"/>
            <a:pathLst>
              <a:path w="3616776" h="7883980">
                <a:moveTo>
                  <a:pt x="0" y="0"/>
                </a:moveTo>
                <a:lnTo>
                  <a:pt x="3616776" y="0"/>
                </a:lnTo>
                <a:lnTo>
                  <a:pt x="3616776" y="7883979"/>
                </a:lnTo>
                <a:lnTo>
                  <a:pt x="0" y="7883979"/>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2014169" y="6326281"/>
            <a:ext cx="6493940" cy="6529555"/>
          </a:xfrm>
          <a:custGeom>
            <a:avLst/>
            <a:gdLst/>
            <a:ahLst/>
            <a:cxnLst/>
            <a:rect l="l" t="t" r="r" b="b"/>
            <a:pathLst>
              <a:path w="6493940" h="6529555">
                <a:moveTo>
                  <a:pt x="0" y="0"/>
                </a:moveTo>
                <a:lnTo>
                  <a:pt x="6493939" y="0"/>
                </a:lnTo>
                <a:lnTo>
                  <a:pt x="6493939" y="6529555"/>
                </a:lnTo>
                <a:lnTo>
                  <a:pt x="0" y="65295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4368370">
            <a:off x="-636901" y="4079291"/>
            <a:ext cx="2689927" cy="1649410"/>
          </a:xfrm>
          <a:custGeom>
            <a:avLst/>
            <a:gdLst/>
            <a:ahLst/>
            <a:cxnLst/>
            <a:rect l="l" t="t" r="r" b="b"/>
            <a:pathLst>
              <a:path w="2689927" h="1649410">
                <a:moveTo>
                  <a:pt x="0" y="0"/>
                </a:moveTo>
                <a:lnTo>
                  <a:pt x="2689928" y="0"/>
                </a:lnTo>
                <a:lnTo>
                  <a:pt x="2689928" y="1649410"/>
                </a:lnTo>
                <a:lnTo>
                  <a:pt x="0" y="1649410"/>
                </a:lnTo>
                <a:lnTo>
                  <a:pt x="0" y="0"/>
                </a:lnTo>
                <a:close/>
              </a:path>
            </a:pathLst>
          </a:custGeom>
          <a:blipFill>
            <a:blip r:embed="rId6">
              <a:extLst>
                <a:ext uri="{96DAC541-7B7A-43D3-8B79-37D633B846F1}">
                  <asvg:svgBlip xmlns:asvg="http://schemas.microsoft.com/office/drawing/2016/SVG/main" r:embed="rId7"/>
                </a:ext>
              </a:extLst>
            </a:blip>
            <a:stretch>
              <a:fillRect l="-74740"/>
            </a:stretch>
          </a:blipFill>
        </p:spPr>
      </p:sp>
      <p:sp>
        <p:nvSpPr>
          <p:cNvPr id="5" name="Freeform 5"/>
          <p:cNvSpPr/>
          <p:nvPr/>
        </p:nvSpPr>
        <p:spPr>
          <a:xfrm rot="8309932" flipV="1">
            <a:off x="7582" y="6646127"/>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328783" y="764856"/>
            <a:ext cx="17630433" cy="1524638"/>
          </a:xfrm>
          <a:prstGeom prst="rect">
            <a:avLst/>
          </a:prstGeom>
        </p:spPr>
        <p:txBody>
          <a:bodyPr lIns="0" tIns="0" rIns="0" bIns="0" rtlCol="0" anchor="t">
            <a:spAutoFit/>
          </a:bodyPr>
          <a:lstStyle/>
          <a:p>
            <a:pPr algn="ctr">
              <a:lnSpc>
                <a:spcPts val="12039"/>
              </a:lnSpc>
            </a:pPr>
            <a:r>
              <a:rPr lang="en-US" sz="8599">
                <a:solidFill>
                  <a:srgbClr val="726151"/>
                </a:solidFill>
                <a:latin typeface="Angella White"/>
              </a:rPr>
              <a:t>Strategies for Improving Gut Health &amp; Mental Wellbeing</a:t>
            </a:r>
          </a:p>
        </p:txBody>
      </p:sp>
      <p:sp>
        <p:nvSpPr>
          <p:cNvPr id="7" name="Freeform 7"/>
          <p:cNvSpPr/>
          <p:nvPr/>
        </p:nvSpPr>
        <p:spPr>
          <a:xfrm>
            <a:off x="1572684" y="2528167"/>
            <a:ext cx="7358772" cy="7332013"/>
          </a:xfrm>
          <a:custGeom>
            <a:avLst/>
            <a:gdLst/>
            <a:ahLst/>
            <a:cxnLst/>
            <a:rect l="l" t="t" r="r" b="b"/>
            <a:pathLst>
              <a:path w="7358772" h="7332013">
                <a:moveTo>
                  <a:pt x="0" y="0"/>
                </a:moveTo>
                <a:lnTo>
                  <a:pt x="7358771" y="0"/>
                </a:lnTo>
                <a:lnTo>
                  <a:pt x="7358771" y="7332012"/>
                </a:lnTo>
                <a:lnTo>
                  <a:pt x="0" y="7332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2380240" y="5665429"/>
            <a:ext cx="6365075" cy="3478541"/>
          </a:xfrm>
          <a:prstGeom prst="rect">
            <a:avLst/>
          </a:prstGeom>
        </p:spPr>
        <p:txBody>
          <a:bodyPr lIns="0" tIns="0" rIns="0" bIns="0" rtlCol="0" anchor="t">
            <a:spAutoFit/>
          </a:bodyPr>
          <a:lstStyle/>
          <a:p>
            <a:pPr algn="l">
              <a:lnSpc>
                <a:spcPts val="4661"/>
              </a:lnSpc>
            </a:pPr>
            <a:r>
              <a:rPr lang="en-US" sz="3329">
                <a:solidFill>
                  <a:srgbClr val="726151"/>
                </a:solidFill>
                <a:latin typeface="Kulachat Serif"/>
              </a:rPr>
              <a:t>Ideal eating order to balance blood glucose and stabilize your mood:</a:t>
            </a:r>
          </a:p>
          <a:p>
            <a:pPr marL="705813" lvl="1" indent="-352907" algn="l">
              <a:lnSpc>
                <a:spcPts val="4576"/>
              </a:lnSpc>
              <a:buAutoNum type="arabicPeriod"/>
            </a:pPr>
            <a:r>
              <a:rPr lang="en-US" sz="3269">
                <a:solidFill>
                  <a:srgbClr val="726151"/>
                </a:solidFill>
                <a:latin typeface="Kulachat Serif"/>
              </a:rPr>
              <a:t> Fiber containing foods</a:t>
            </a:r>
          </a:p>
          <a:p>
            <a:pPr marL="705813" lvl="1" indent="-352907" algn="l">
              <a:lnSpc>
                <a:spcPts val="4576"/>
              </a:lnSpc>
              <a:buAutoNum type="arabicPeriod"/>
            </a:pPr>
            <a:r>
              <a:rPr lang="en-US" sz="3269">
                <a:solidFill>
                  <a:srgbClr val="726151"/>
                </a:solidFill>
                <a:latin typeface="Kulachat Serif"/>
              </a:rPr>
              <a:t> Proteins + Fats</a:t>
            </a:r>
          </a:p>
          <a:p>
            <a:pPr marL="705813" lvl="1" indent="-352907" algn="l">
              <a:lnSpc>
                <a:spcPts val="4576"/>
              </a:lnSpc>
              <a:buAutoNum type="arabicPeriod"/>
            </a:pPr>
            <a:r>
              <a:rPr lang="en-US" sz="3269">
                <a:solidFill>
                  <a:srgbClr val="726151"/>
                </a:solidFill>
                <a:latin typeface="Kulachat Serif"/>
              </a:rPr>
              <a:t> Starchy foods</a:t>
            </a:r>
          </a:p>
          <a:p>
            <a:pPr marL="705813" lvl="1" indent="-352907" algn="l">
              <a:lnSpc>
                <a:spcPts val="4576"/>
              </a:lnSpc>
              <a:buAutoNum type="arabicPeriod"/>
            </a:pPr>
            <a:r>
              <a:rPr lang="en-US" sz="3269">
                <a:solidFill>
                  <a:srgbClr val="726151"/>
                </a:solidFill>
                <a:latin typeface="Kulachat Serif"/>
              </a:rPr>
              <a:t> Simple carbohydrates or sugars</a:t>
            </a:r>
          </a:p>
        </p:txBody>
      </p:sp>
      <p:sp>
        <p:nvSpPr>
          <p:cNvPr id="9" name="TextBox 9"/>
          <p:cNvSpPr txBox="1"/>
          <p:nvPr/>
        </p:nvSpPr>
        <p:spPr>
          <a:xfrm>
            <a:off x="3268496" y="3166166"/>
            <a:ext cx="3967147" cy="1545196"/>
          </a:xfrm>
          <a:prstGeom prst="rect">
            <a:avLst/>
          </a:prstGeom>
        </p:spPr>
        <p:txBody>
          <a:bodyPr lIns="0" tIns="0" rIns="0" bIns="0" rtlCol="0" anchor="t">
            <a:spAutoFit/>
          </a:bodyPr>
          <a:lstStyle/>
          <a:p>
            <a:pPr algn="ctr">
              <a:lnSpc>
                <a:spcPts val="6194"/>
              </a:lnSpc>
            </a:pPr>
            <a:r>
              <a:rPr lang="en-US" sz="4424">
                <a:solidFill>
                  <a:srgbClr val="726151"/>
                </a:solidFill>
                <a:latin typeface="Kulachat Serif"/>
              </a:rPr>
              <a:t>Eat for Blood Sugar Balance</a:t>
            </a:r>
          </a:p>
        </p:txBody>
      </p:sp>
      <p:sp>
        <p:nvSpPr>
          <p:cNvPr id="10" name="Freeform 10"/>
          <p:cNvSpPr/>
          <p:nvPr/>
        </p:nvSpPr>
        <p:spPr>
          <a:xfrm>
            <a:off x="9468701" y="2528167"/>
            <a:ext cx="7340935" cy="7314241"/>
          </a:xfrm>
          <a:custGeom>
            <a:avLst/>
            <a:gdLst/>
            <a:ahLst/>
            <a:cxnLst/>
            <a:rect l="l" t="t" r="r" b="b"/>
            <a:pathLst>
              <a:path w="7340935" h="7314241">
                <a:moveTo>
                  <a:pt x="0" y="0"/>
                </a:moveTo>
                <a:lnTo>
                  <a:pt x="7340935" y="0"/>
                </a:lnTo>
                <a:lnTo>
                  <a:pt x="7340935" y="7314241"/>
                </a:lnTo>
                <a:lnTo>
                  <a:pt x="0" y="7314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11266940" y="3520610"/>
            <a:ext cx="3744458" cy="797789"/>
          </a:xfrm>
          <a:prstGeom prst="rect">
            <a:avLst/>
          </a:prstGeom>
        </p:spPr>
        <p:txBody>
          <a:bodyPr lIns="0" tIns="0" rIns="0" bIns="0" rtlCol="0" anchor="t">
            <a:spAutoFit/>
          </a:bodyPr>
          <a:lstStyle/>
          <a:p>
            <a:pPr algn="ctr">
              <a:lnSpc>
                <a:spcPts val="6461"/>
              </a:lnSpc>
            </a:pPr>
            <a:r>
              <a:rPr lang="en-US" sz="4615">
                <a:solidFill>
                  <a:srgbClr val="726151"/>
                </a:solidFill>
                <a:latin typeface="Kulachat Serif"/>
              </a:rPr>
              <a:t>The “Biotics”</a:t>
            </a:r>
          </a:p>
        </p:txBody>
      </p:sp>
      <p:sp>
        <p:nvSpPr>
          <p:cNvPr id="12" name="TextBox 12"/>
          <p:cNvSpPr txBox="1"/>
          <p:nvPr/>
        </p:nvSpPr>
        <p:spPr>
          <a:xfrm>
            <a:off x="10215762" y="5153806"/>
            <a:ext cx="6593874" cy="4518115"/>
          </a:xfrm>
          <a:prstGeom prst="rect">
            <a:avLst/>
          </a:prstGeom>
        </p:spPr>
        <p:txBody>
          <a:bodyPr lIns="0" tIns="0" rIns="0" bIns="0" rtlCol="0" anchor="t">
            <a:spAutoFit/>
          </a:bodyPr>
          <a:lstStyle/>
          <a:p>
            <a:pPr algn="l">
              <a:lnSpc>
                <a:spcPts val="4020"/>
              </a:lnSpc>
            </a:pPr>
            <a:r>
              <a:rPr lang="en-US" sz="2871">
                <a:solidFill>
                  <a:srgbClr val="726151"/>
                </a:solidFill>
                <a:latin typeface="Kulachat Serif Bold"/>
              </a:rPr>
              <a:t>Prebiotics</a:t>
            </a:r>
            <a:r>
              <a:rPr lang="en-US" sz="2871">
                <a:solidFill>
                  <a:srgbClr val="726151"/>
                </a:solidFill>
                <a:latin typeface="Kulachat Serif"/>
              </a:rPr>
              <a:t> = foods that feed the good bugs</a:t>
            </a:r>
            <a:r>
              <a:rPr lang="en-US" sz="2871">
                <a:solidFill>
                  <a:srgbClr val="726151"/>
                </a:solidFill>
                <a:latin typeface="Kulachat Serif Italics"/>
              </a:rPr>
              <a:t> (asparagus, bananas, onions, garlic, leaks, lentils/chickpeas, oats, chicory root)</a:t>
            </a:r>
          </a:p>
          <a:p>
            <a:pPr algn="l">
              <a:lnSpc>
                <a:spcPts val="4020"/>
              </a:lnSpc>
            </a:pPr>
            <a:r>
              <a:rPr lang="en-US" sz="2871">
                <a:solidFill>
                  <a:srgbClr val="726151"/>
                </a:solidFill>
                <a:latin typeface="Kulachat Serif Bold"/>
              </a:rPr>
              <a:t>Probiotics</a:t>
            </a:r>
            <a:r>
              <a:rPr lang="en-US" sz="2871">
                <a:solidFill>
                  <a:srgbClr val="726151"/>
                </a:solidFill>
                <a:latin typeface="Kulachat Serif"/>
              </a:rPr>
              <a:t> = the good bugs </a:t>
            </a:r>
            <a:r>
              <a:rPr lang="en-US" sz="2871">
                <a:solidFill>
                  <a:srgbClr val="726151"/>
                </a:solidFill>
                <a:latin typeface="Kulachat Serif Italics"/>
              </a:rPr>
              <a:t>(“live” fermented foods: yogurt, kefir, sauerkraut, miso, sourdough)</a:t>
            </a:r>
          </a:p>
          <a:p>
            <a:pPr algn="l">
              <a:lnSpc>
                <a:spcPts val="4020"/>
              </a:lnSpc>
            </a:pPr>
            <a:r>
              <a:rPr lang="en-US" sz="2871">
                <a:solidFill>
                  <a:srgbClr val="726151"/>
                </a:solidFill>
                <a:latin typeface="Kulachat Serif Bold"/>
              </a:rPr>
              <a:t>Postbiotics</a:t>
            </a:r>
            <a:r>
              <a:rPr lang="en-US" sz="2871">
                <a:solidFill>
                  <a:srgbClr val="726151"/>
                </a:solidFill>
                <a:latin typeface="Kulachat Serif"/>
              </a:rPr>
              <a:t> = byproducts of bug activity </a:t>
            </a:r>
            <a:r>
              <a:rPr lang="en-US" sz="2871">
                <a:solidFill>
                  <a:srgbClr val="726151"/>
                </a:solidFill>
                <a:latin typeface="Kulachat Serif Italics"/>
              </a:rPr>
              <a:t>(fermented foods, vit B12 &amp; K, SCFA, peptides produced by the bugs)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5D4C6"/>
        </a:solidFill>
        <a:effectLst/>
      </p:bgPr>
    </p:bg>
    <p:spTree>
      <p:nvGrpSpPr>
        <p:cNvPr id="1" name=""/>
        <p:cNvGrpSpPr/>
        <p:nvPr/>
      </p:nvGrpSpPr>
      <p:grpSpPr>
        <a:xfrm>
          <a:off x="0" y="0"/>
          <a:ext cx="0" cy="0"/>
          <a:chOff x="0" y="0"/>
          <a:chExt cx="0" cy="0"/>
        </a:xfrm>
      </p:grpSpPr>
      <p:sp>
        <p:nvSpPr>
          <p:cNvPr id="2" name="Freeform 2"/>
          <p:cNvSpPr/>
          <p:nvPr/>
        </p:nvSpPr>
        <p:spPr>
          <a:xfrm rot="-1279815">
            <a:off x="16479612" y="2024472"/>
            <a:ext cx="3616776" cy="7883980"/>
          </a:xfrm>
          <a:custGeom>
            <a:avLst/>
            <a:gdLst/>
            <a:ahLst/>
            <a:cxnLst/>
            <a:rect l="l" t="t" r="r" b="b"/>
            <a:pathLst>
              <a:path w="3616776" h="7883980">
                <a:moveTo>
                  <a:pt x="0" y="0"/>
                </a:moveTo>
                <a:lnTo>
                  <a:pt x="3616776" y="0"/>
                </a:lnTo>
                <a:lnTo>
                  <a:pt x="3616776" y="7883979"/>
                </a:lnTo>
                <a:lnTo>
                  <a:pt x="0" y="7883979"/>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2014169" y="6326281"/>
            <a:ext cx="6493940" cy="6529555"/>
          </a:xfrm>
          <a:custGeom>
            <a:avLst/>
            <a:gdLst/>
            <a:ahLst/>
            <a:cxnLst/>
            <a:rect l="l" t="t" r="r" b="b"/>
            <a:pathLst>
              <a:path w="6493940" h="6529555">
                <a:moveTo>
                  <a:pt x="0" y="0"/>
                </a:moveTo>
                <a:lnTo>
                  <a:pt x="6493939" y="0"/>
                </a:lnTo>
                <a:lnTo>
                  <a:pt x="6493939" y="6529555"/>
                </a:lnTo>
                <a:lnTo>
                  <a:pt x="0" y="65295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4368370">
            <a:off x="-636901" y="4079291"/>
            <a:ext cx="2689927" cy="1649410"/>
          </a:xfrm>
          <a:custGeom>
            <a:avLst/>
            <a:gdLst/>
            <a:ahLst/>
            <a:cxnLst/>
            <a:rect l="l" t="t" r="r" b="b"/>
            <a:pathLst>
              <a:path w="2689927" h="1649410">
                <a:moveTo>
                  <a:pt x="0" y="0"/>
                </a:moveTo>
                <a:lnTo>
                  <a:pt x="2689928" y="0"/>
                </a:lnTo>
                <a:lnTo>
                  <a:pt x="2689928" y="1649410"/>
                </a:lnTo>
                <a:lnTo>
                  <a:pt x="0" y="1649410"/>
                </a:lnTo>
                <a:lnTo>
                  <a:pt x="0" y="0"/>
                </a:lnTo>
                <a:close/>
              </a:path>
            </a:pathLst>
          </a:custGeom>
          <a:blipFill>
            <a:blip r:embed="rId6">
              <a:extLst>
                <a:ext uri="{96DAC541-7B7A-43D3-8B79-37D633B846F1}">
                  <asvg:svgBlip xmlns:asvg="http://schemas.microsoft.com/office/drawing/2016/SVG/main" r:embed="rId7"/>
                </a:ext>
              </a:extLst>
            </a:blip>
            <a:stretch>
              <a:fillRect l="-74740"/>
            </a:stretch>
          </a:blipFill>
        </p:spPr>
      </p:sp>
      <p:sp>
        <p:nvSpPr>
          <p:cNvPr id="5" name="Freeform 5"/>
          <p:cNvSpPr/>
          <p:nvPr/>
        </p:nvSpPr>
        <p:spPr>
          <a:xfrm rot="8309932" flipV="1">
            <a:off x="7582" y="6646127"/>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328783" y="764856"/>
            <a:ext cx="17630433" cy="1524638"/>
          </a:xfrm>
          <a:prstGeom prst="rect">
            <a:avLst/>
          </a:prstGeom>
        </p:spPr>
        <p:txBody>
          <a:bodyPr lIns="0" tIns="0" rIns="0" bIns="0" rtlCol="0" anchor="t">
            <a:spAutoFit/>
          </a:bodyPr>
          <a:lstStyle/>
          <a:p>
            <a:pPr algn="ctr">
              <a:lnSpc>
                <a:spcPts val="12039"/>
              </a:lnSpc>
            </a:pPr>
            <a:r>
              <a:rPr lang="en-US" sz="8599">
                <a:solidFill>
                  <a:srgbClr val="726151"/>
                </a:solidFill>
                <a:latin typeface="Angella White"/>
              </a:rPr>
              <a:t>Strategies for Improving Gut Health &amp; Mental Wellbeing</a:t>
            </a:r>
          </a:p>
        </p:txBody>
      </p:sp>
      <p:sp>
        <p:nvSpPr>
          <p:cNvPr id="7" name="Freeform 7"/>
          <p:cNvSpPr/>
          <p:nvPr/>
        </p:nvSpPr>
        <p:spPr>
          <a:xfrm>
            <a:off x="1572684" y="2528167"/>
            <a:ext cx="7358772" cy="7332013"/>
          </a:xfrm>
          <a:custGeom>
            <a:avLst/>
            <a:gdLst/>
            <a:ahLst/>
            <a:cxnLst/>
            <a:rect l="l" t="t" r="r" b="b"/>
            <a:pathLst>
              <a:path w="7358772" h="7332013">
                <a:moveTo>
                  <a:pt x="0" y="0"/>
                </a:moveTo>
                <a:lnTo>
                  <a:pt x="7358771" y="0"/>
                </a:lnTo>
                <a:lnTo>
                  <a:pt x="7358771" y="7332012"/>
                </a:lnTo>
                <a:lnTo>
                  <a:pt x="0" y="7332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3268496" y="3559130"/>
            <a:ext cx="3967147" cy="759269"/>
          </a:xfrm>
          <a:prstGeom prst="rect">
            <a:avLst/>
          </a:prstGeom>
        </p:spPr>
        <p:txBody>
          <a:bodyPr lIns="0" tIns="0" rIns="0" bIns="0" rtlCol="0" anchor="t">
            <a:spAutoFit/>
          </a:bodyPr>
          <a:lstStyle/>
          <a:p>
            <a:pPr algn="ctr">
              <a:lnSpc>
                <a:spcPts val="6194"/>
              </a:lnSpc>
            </a:pPr>
            <a:r>
              <a:rPr lang="en-US" sz="4424">
                <a:solidFill>
                  <a:srgbClr val="726151"/>
                </a:solidFill>
                <a:latin typeface="Kulachat Serif"/>
              </a:rPr>
              <a:t>Hydration</a:t>
            </a:r>
          </a:p>
        </p:txBody>
      </p:sp>
      <p:sp>
        <p:nvSpPr>
          <p:cNvPr id="9" name="Freeform 9"/>
          <p:cNvSpPr/>
          <p:nvPr/>
        </p:nvSpPr>
        <p:spPr>
          <a:xfrm>
            <a:off x="9468701" y="2528167"/>
            <a:ext cx="7340935" cy="7314241"/>
          </a:xfrm>
          <a:custGeom>
            <a:avLst/>
            <a:gdLst/>
            <a:ahLst/>
            <a:cxnLst/>
            <a:rect l="l" t="t" r="r" b="b"/>
            <a:pathLst>
              <a:path w="7340935" h="7314241">
                <a:moveTo>
                  <a:pt x="0" y="0"/>
                </a:moveTo>
                <a:lnTo>
                  <a:pt x="7340935" y="0"/>
                </a:lnTo>
                <a:lnTo>
                  <a:pt x="7340935" y="7314241"/>
                </a:lnTo>
                <a:lnTo>
                  <a:pt x="0" y="7314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TextBox 10"/>
          <p:cNvSpPr txBox="1"/>
          <p:nvPr/>
        </p:nvSpPr>
        <p:spPr>
          <a:xfrm>
            <a:off x="10918097" y="3125228"/>
            <a:ext cx="4442143" cy="1617548"/>
          </a:xfrm>
          <a:prstGeom prst="rect">
            <a:avLst/>
          </a:prstGeom>
        </p:spPr>
        <p:txBody>
          <a:bodyPr lIns="0" tIns="0" rIns="0" bIns="0" rtlCol="0" anchor="t">
            <a:spAutoFit/>
          </a:bodyPr>
          <a:lstStyle/>
          <a:p>
            <a:pPr algn="ctr">
              <a:lnSpc>
                <a:spcPts val="6461"/>
              </a:lnSpc>
            </a:pPr>
            <a:r>
              <a:rPr lang="en-US" sz="4615">
                <a:solidFill>
                  <a:srgbClr val="726151"/>
                </a:solidFill>
                <a:latin typeface="Kulachat Serif"/>
              </a:rPr>
              <a:t>Gut Environment Help</a:t>
            </a:r>
          </a:p>
        </p:txBody>
      </p:sp>
      <p:sp>
        <p:nvSpPr>
          <p:cNvPr id="11" name="TextBox 11"/>
          <p:cNvSpPr txBox="1"/>
          <p:nvPr/>
        </p:nvSpPr>
        <p:spPr>
          <a:xfrm>
            <a:off x="10319123" y="5096973"/>
            <a:ext cx="6266129" cy="4622255"/>
          </a:xfrm>
          <a:prstGeom prst="rect">
            <a:avLst/>
          </a:prstGeom>
        </p:spPr>
        <p:txBody>
          <a:bodyPr lIns="0" tIns="0" rIns="0" bIns="0" rtlCol="0" anchor="t">
            <a:spAutoFit/>
          </a:bodyPr>
          <a:lstStyle/>
          <a:p>
            <a:pPr algn="l">
              <a:lnSpc>
                <a:spcPts val="4580"/>
              </a:lnSpc>
            </a:pPr>
            <a:r>
              <a:rPr lang="en-US" sz="3271">
                <a:solidFill>
                  <a:srgbClr val="726151"/>
                </a:solidFill>
                <a:latin typeface="Kulachat Serif"/>
              </a:rPr>
              <a:t>Toxin reduction in your environment through filtering your water and air, using non-toxic products, and eating organic when possible supports a healthy gut and brain</a:t>
            </a:r>
          </a:p>
          <a:p>
            <a:pPr algn="l">
              <a:lnSpc>
                <a:spcPts val="4580"/>
              </a:lnSpc>
            </a:pPr>
            <a:r>
              <a:rPr lang="en-US" sz="3271">
                <a:solidFill>
                  <a:srgbClr val="726151"/>
                </a:solidFill>
                <a:latin typeface="Kulachat Serif"/>
              </a:rPr>
              <a:t>Digestive bitters, enzymes, or apple cider vinegar with/before meals </a:t>
            </a:r>
          </a:p>
        </p:txBody>
      </p:sp>
      <p:sp>
        <p:nvSpPr>
          <p:cNvPr id="12" name="TextBox 12"/>
          <p:cNvSpPr txBox="1"/>
          <p:nvPr/>
        </p:nvSpPr>
        <p:spPr>
          <a:xfrm>
            <a:off x="2548031" y="5096973"/>
            <a:ext cx="6266129" cy="4622255"/>
          </a:xfrm>
          <a:prstGeom prst="rect">
            <a:avLst/>
          </a:prstGeom>
        </p:spPr>
        <p:txBody>
          <a:bodyPr lIns="0" tIns="0" rIns="0" bIns="0" rtlCol="0" anchor="t">
            <a:spAutoFit/>
          </a:bodyPr>
          <a:lstStyle/>
          <a:p>
            <a:pPr algn="l">
              <a:lnSpc>
                <a:spcPts val="4580"/>
              </a:lnSpc>
            </a:pPr>
            <a:r>
              <a:rPr lang="en-US" sz="3271">
                <a:solidFill>
                  <a:srgbClr val="726151"/>
                </a:solidFill>
                <a:latin typeface="Kulachat Serif"/>
              </a:rPr>
              <a:t>Ample hydration with clean, filtered water (RO, distilled)</a:t>
            </a:r>
          </a:p>
          <a:p>
            <a:pPr algn="l">
              <a:lnSpc>
                <a:spcPts val="4580"/>
              </a:lnSpc>
            </a:pPr>
            <a:r>
              <a:rPr lang="en-US" sz="3271">
                <a:solidFill>
                  <a:srgbClr val="726151"/>
                </a:solidFill>
                <a:latin typeface="Kulachat Serif"/>
              </a:rPr>
              <a:t>Start your day with 8-12 ounces of warm water, or lemon water, to wake up your microbiome &amp; metabolism</a:t>
            </a:r>
          </a:p>
          <a:p>
            <a:pPr algn="l">
              <a:lnSpc>
                <a:spcPts val="4580"/>
              </a:lnSpc>
            </a:pPr>
            <a:r>
              <a:rPr lang="en-US" sz="3271">
                <a:solidFill>
                  <a:srgbClr val="726151"/>
                </a:solidFill>
                <a:latin typeface="Kulachat Serif"/>
              </a:rPr>
              <a:t>*Limit black coffee on an empty stomach</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C9B8AB"/>
        </a:solidFill>
        <a:effectLst/>
      </p:bgPr>
    </p:bg>
    <p:spTree>
      <p:nvGrpSpPr>
        <p:cNvPr id="1" name=""/>
        <p:cNvGrpSpPr/>
        <p:nvPr/>
      </p:nvGrpSpPr>
      <p:grpSpPr>
        <a:xfrm>
          <a:off x="0" y="0"/>
          <a:ext cx="0" cy="0"/>
          <a:chOff x="0" y="0"/>
          <a:chExt cx="0" cy="0"/>
        </a:xfrm>
      </p:grpSpPr>
      <p:sp>
        <p:nvSpPr>
          <p:cNvPr id="2" name="Freeform 2"/>
          <p:cNvSpPr/>
          <p:nvPr/>
        </p:nvSpPr>
        <p:spPr>
          <a:xfrm rot="-1279815">
            <a:off x="16479612" y="2024472"/>
            <a:ext cx="3616776" cy="7883980"/>
          </a:xfrm>
          <a:custGeom>
            <a:avLst/>
            <a:gdLst/>
            <a:ahLst/>
            <a:cxnLst/>
            <a:rect l="l" t="t" r="r" b="b"/>
            <a:pathLst>
              <a:path w="3616776" h="7883980">
                <a:moveTo>
                  <a:pt x="0" y="0"/>
                </a:moveTo>
                <a:lnTo>
                  <a:pt x="3616776" y="0"/>
                </a:lnTo>
                <a:lnTo>
                  <a:pt x="3616776" y="7883979"/>
                </a:lnTo>
                <a:lnTo>
                  <a:pt x="0" y="7883979"/>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3" name="Freeform 3"/>
          <p:cNvSpPr/>
          <p:nvPr/>
        </p:nvSpPr>
        <p:spPr>
          <a:xfrm>
            <a:off x="-2014169" y="6326281"/>
            <a:ext cx="6493940" cy="6529555"/>
          </a:xfrm>
          <a:custGeom>
            <a:avLst/>
            <a:gdLst/>
            <a:ahLst/>
            <a:cxnLst/>
            <a:rect l="l" t="t" r="r" b="b"/>
            <a:pathLst>
              <a:path w="6493940" h="6529555">
                <a:moveTo>
                  <a:pt x="0" y="0"/>
                </a:moveTo>
                <a:lnTo>
                  <a:pt x="6493939" y="0"/>
                </a:lnTo>
                <a:lnTo>
                  <a:pt x="6493939" y="6529555"/>
                </a:lnTo>
                <a:lnTo>
                  <a:pt x="0" y="65295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4368370">
            <a:off x="-636901" y="4079291"/>
            <a:ext cx="2689927" cy="1649410"/>
          </a:xfrm>
          <a:custGeom>
            <a:avLst/>
            <a:gdLst/>
            <a:ahLst/>
            <a:cxnLst/>
            <a:rect l="l" t="t" r="r" b="b"/>
            <a:pathLst>
              <a:path w="2689927" h="1649410">
                <a:moveTo>
                  <a:pt x="0" y="0"/>
                </a:moveTo>
                <a:lnTo>
                  <a:pt x="2689928" y="0"/>
                </a:lnTo>
                <a:lnTo>
                  <a:pt x="2689928" y="1649410"/>
                </a:lnTo>
                <a:lnTo>
                  <a:pt x="0" y="1649410"/>
                </a:lnTo>
                <a:lnTo>
                  <a:pt x="0" y="0"/>
                </a:lnTo>
                <a:close/>
              </a:path>
            </a:pathLst>
          </a:custGeom>
          <a:blipFill>
            <a:blip r:embed="rId6">
              <a:extLst>
                <a:ext uri="{96DAC541-7B7A-43D3-8B79-37D633B846F1}">
                  <asvg:svgBlip xmlns:asvg="http://schemas.microsoft.com/office/drawing/2016/SVG/main" r:embed="rId7"/>
                </a:ext>
              </a:extLst>
            </a:blip>
            <a:stretch>
              <a:fillRect l="-74740"/>
            </a:stretch>
          </a:blipFill>
        </p:spPr>
      </p:sp>
      <p:sp>
        <p:nvSpPr>
          <p:cNvPr id="5" name="Freeform 5"/>
          <p:cNvSpPr/>
          <p:nvPr/>
        </p:nvSpPr>
        <p:spPr>
          <a:xfrm rot="8309932" flipV="1">
            <a:off x="7582" y="6646127"/>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328783" y="764856"/>
            <a:ext cx="17630433" cy="1524638"/>
          </a:xfrm>
          <a:prstGeom prst="rect">
            <a:avLst/>
          </a:prstGeom>
        </p:spPr>
        <p:txBody>
          <a:bodyPr lIns="0" tIns="0" rIns="0" bIns="0" rtlCol="0" anchor="t">
            <a:spAutoFit/>
          </a:bodyPr>
          <a:lstStyle/>
          <a:p>
            <a:pPr algn="ctr">
              <a:lnSpc>
                <a:spcPts val="12039"/>
              </a:lnSpc>
            </a:pPr>
            <a:r>
              <a:rPr lang="en-US" sz="8599">
                <a:solidFill>
                  <a:srgbClr val="726151"/>
                </a:solidFill>
                <a:latin typeface="Angella White"/>
              </a:rPr>
              <a:t>Strategies for Improving Gut Health &amp; Mental Wellbeing</a:t>
            </a:r>
          </a:p>
        </p:txBody>
      </p:sp>
      <p:sp>
        <p:nvSpPr>
          <p:cNvPr id="7" name="Freeform 7"/>
          <p:cNvSpPr/>
          <p:nvPr/>
        </p:nvSpPr>
        <p:spPr>
          <a:xfrm>
            <a:off x="1572684" y="2528167"/>
            <a:ext cx="7358772" cy="7332013"/>
          </a:xfrm>
          <a:custGeom>
            <a:avLst/>
            <a:gdLst/>
            <a:ahLst/>
            <a:cxnLst/>
            <a:rect l="l" t="t" r="r" b="b"/>
            <a:pathLst>
              <a:path w="7358772" h="7332013">
                <a:moveTo>
                  <a:pt x="0" y="0"/>
                </a:moveTo>
                <a:lnTo>
                  <a:pt x="7358771" y="0"/>
                </a:lnTo>
                <a:lnTo>
                  <a:pt x="7358771" y="7332012"/>
                </a:lnTo>
                <a:lnTo>
                  <a:pt x="0" y="73320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2997174" y="3166166"/>
            <a:ext cx="4509792" cy="1545196"/>
          </a:xfrm>
          <a:prstGeom prst="rect">
            <a:avLst/>
          </a:prstGeom>
        </p:spPr>
        <p:txBody>
          <a:bodyPr lIns="0" tIns="0" rIns="0" bIns="0" rtlCol="0" anchor="t">
            <a:spAutoFit/>
          </a:bodyPr>
          <a:lstStyle/>
          <a:p>
            <a:pPr algn="ctr">
              <a:lnSpc>
                <a:spcPts val="6194"/>
              </a:lnSpc>
            </a:pPr>
            <a:r>
              <a:rPr lang="en-US" sz="4424">
                <a:solidFill>
                  <a:srgbClr val="726151"/>
                </a:solidFill>
                <a:latin typeface="Kulachat Serif"/>
              </a:rPr>
              <a:t>Deeper Gut Work (with support!)</a:t>
            </a:r>
          </a:p>
        </p:txBody>
      </p:sp>
      <p:sp>
        <p:nvSpPr>
          <p:cNvPr id="9" name="Freeform 9"/>
          <p:cNvSpPr/>
          <p:nvPr/>
        </p:nvSpPr>
        <p:spPr>
          <a:xfrm>
            <a:off x="9468701" y="2528167"/>
            <a:ext cx="7340935" cy="7314241"/>
          </a:xfrm>
          <a:custGeom>
            <a:avLst/>
            <a:gdLst/>
            <a:ahLst/>
            <a:cxnLst/>
            <a:rect l="l" t="t" r="r" b="b"/>
            <a:pathLst>
              <a:path w="7340935" h="7314241">
                <a:moveTo>
                  <a:pt x="0" y="0"/>
                </a:moveTo>
                <a:lnTo>
                  <a:pt x="7340935" y="0"/>
                </a:lnTo>
                <a:lnTo>
                  <a:pt x="7340935" y="7314241"/>
                </a:lnTo>
                <a:lnTo>
                  <a:pt x="0" y="73142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TextBox 10"/>
          <p:cNvSpPr txBox="1"/>
          <p:nvPr/>
        </p:nvSpPr>
        <p:spPr>
          <a:xfrm>
            <a:off x="10918097" y="3125228"/>
            <a:ext cx="4442143" cy="1617548"/>
          </a:xfrm>
          <a:prstGeom prst="rect">
            <a:avLst/>
          </a:prstGeom>
        </p:spPr>
        <p:txBody>
          <a:bodyPr lIns="0" tIns="0" rIns="0" bIns="0" rtlCol="0" anchor="t">
            <a:spAutoFit/>
          </a:bodyPr>
          <a:lstStyle/>
          <a:p>
            <a:pPr algn="ctr">
              <a:lnSpc>
                <a:spcPts val="6461"/>
              </a:lnSpc>
            </a:pPr>
            <a:r>
              <a:rPr lang="en-US" sz="4615">
                <a:solidFill>
                  <a:srgbClr val="726151"/>
                </a:solidFill>
                <a:latin typeface="Kulachat Serif"/>
              </a:rPr>
              <a:t>Other Supplements</a:t>
            </a:r>
          </a:p>
        </p:txBody>
      </p:sp>
      <p:sp>
        <p:nvSpPr>
          <p:cNvPr id="11" name="TextBox 11"/>
          <p:cNvSpPr txBox="1"/>
          <p:nvPr/>
        </p:nvSpPr>
        <p:spPr>
          <a:xfrm>
            <a:off x="10319123" y="5246833"/>
            <a:ext cx="6266129" cy="4322535"/>
          </a:xfrm>
          <a:prstGeom prst="rect">
            <a:avLst/>
          </a:prstGeom>
        </p:spPr>
        <p:txBody>
          <a:bodyPr lIns="0" tIns="0" rIns="0" bIns="0" rtlCol="0" anchor="t">
            <a:spAutoFit/>
          </a:bodyPr>
          <a:lstStyle/>
          <a:p>
            <a:pPr algn="l">
              <a:lnSpc>
                <a:spcPts val="4300"/>
              </a:lnSpc>
            </a:pPr>
            <a:r>
              <a:rPr lang="en-US" sz="3071">
                <a:solidFill>
                  <a:srgbClr val="726151"/>
                </a:solidFill>
                <a:latin typeface="Kulachat Serif"/>
              </a:rPr>
              <a:t>With professional guidance, consider:</a:t>
            </a:r>
          </a:p>
          <a:p>
            <a:pPr algn="l">
              <a:lnSpc>
                <a:spcPts val="4300"/>
              </a:lnSpc>
            </a:pPr>
            <a:r>
              <a:rPr lang="en-US" sz="3071">
                <a:solidFill>
                  <a:srgbClr val="726151"/>
                </a:solidFill>
                <a:latin typeface="Kulachat Serif"/>
              </a:rPr>
              <a:t>L-Glutamine</a:t>
            </a:r>
          </a:p>
          <a:p>
            <a:pPr algn="l">
              <a:lnSpc>
                <a:spcPts val="4300"/>
              </a:lnSpc>
            </a:pPr>
            <a:r>
              <a:rPr lang="en-US" sz="3071">
                <a:solidFill>
                  <a:srgbClr val="726151"/>
                </a:solidFill>
                <a:latin typeface="Kulachat Serif"/>
              </a:rPr>
              <a:t>Pre/Pro/Post-Biotics</a:t>
            </a:r>
          </a:p>
          <a:p>
            <a:pPr algn="l">
              <a:lnSpc>
                <a:spcPts val="4300"/>
              </a:lnSpc>
            </a:pPr>
            <a:r>
              <a:rPr lang="en-US" sz="3071">
                <a:solidFill>
                  <a:srgbClr val="726151"/>
                </a:solidFill>
                <a:latin typeface="Kulachat Serif"/>
              </a:rPr>
              <a:t>Collagen</a:t>
            </a:r>
          </a:p>
          <a:p>
            <a:pPr algn="l">
              <a:lnSpc>
                <a:spcPts val="4300"/>
              </a:lnSpc>
            </a:pPr>
            <a:r>
              <a:rPr lang="en-US" sz="3071">
                <a:solidFill>
                  <a:srgbClr val="726151"/>
                </a:solidFill>
                <a:latin typeface="Kulachat Serif"/>
              </a:rPr>
              <a:t>Fiber (Psyllium, Chia seeds)</a:t>
            </a:r>
          </a:p>
          <a:p>
            <a:pPr algn="l">
              <a:lnSpc>
                <a:spcPts val="4300"/>
              </a:lnSpc>
            </a:pPr>
            <a:r>
              <a:rPr lang="en-US" sz="3071">
                <a:solidFill>
                  <a:srgbClr val="726151"/>
                </a:solidFill>
                <a:latin typeface="Kulachat Serif"/>
              </a:rPr>
              <a:t>Anti-Inflammatories</a:t>
            </a:r>
          </a:p>
          <a:p>
            <a:pPr algn="l">
              <a:lnSpc>
                <a:spcPts val="4300"/>
              </a:lnSpc>
            </a:pPr>
            <a:r>
              <a:rPr lang="en-US" sz="3071">
                <a:solidFill>
                  <a:srgbClr val="726151"/>
                </a:solidFill>
                <a:latin typeface="Kulachat Serif"/>
              </a:rPr>
              <a:t>Magnesium</a:t>
            </a:r>
          </a:p>
          <a:p>
            <a:pPr algn="l">
              <a:lnSpc>
                <a:spcPts val="4300"/>
              </a:lnSpc>
            </a:pPr>
            <a:r>
              <a:rPr lang="en-US" sz="3071">
                <a:solidFill>
                  <a:srgbClr val="726151"/>
                </a:solidFill>
                <a:latin typeface="Kulachat Serif"/>
              </a:rPr>
              <a:t>Adaptogens</a:t>
            </a:r>
          </a:p>
        </p:txBody>
      </p:sp>
      <p:sp>
        <p:nvSpPr>
          <p:cNvPr id="12" name="TextBox 12"/>
          <p:cNvSpPr txBox="1"/>
          <p:nvPr/>
        </p:nvSpPr>
        <p:spPr>
          <a:xfrm>
            <a:off x="2548031" y="4937951"/>
            <a:ext cx="6266129" cy="4930775"/>
          </a:xfrm>
          <a:prstGeom prst="rect">
            <a:avLst/>
          </a:prstGeom>
        </p:spPr>
        <p:txBody>
          <a:bodyPr lIns="0" tIns="0" rIns="0" bIns="0" rtlCol="0" anchor="t">
            <a:spAutoFit/>
          </a:bodyPr>
          <a:lstStyle/>
          <a:p>
            <a:pPr algn="l">
              <a:lnSpc>
                <a:spcPts val="4899"/>
              </a:lnSpc>
            </a:pPr>
            <a:r>
              <a:rPr lang="en-US" sz="3499">
                <a:solidFill>
                  <a:srgbClr val="726151"/>
                </a:solidFill>
                <a:latin typeface="Kulachat Serif Bold"/>
              </a:rPr>
              <a:t>Restoring gut health may require:</a:t>
            </a:r>
          </a:p>
          <a:p>
            <a:pPr algn="l">
              <a:lnSpc>
                <a:spcPts val="4899"/>
              </a:lnSpc>
            </a:pPr>
            <a:r>
              <a:rPr lang="en-US" sz="3499">
                <a:solidFill>
                  <a:srgbClr val="726151"/>
                </a:solidFill>
                <a:latin typeface="Kulachat Serif"/>
              </a:rPr>
              <a:t>Mitochondrial Restoration</a:t>
            </a:r>
          </a:p>
          <a:p>
            <a:pPr algn="l">
              <a:lnSpc>
                <a:spcPts val="4899"/>
              </a:lnSpc>
            </a:pPr>
            <a:r>
              <a:rPr lang="en-US" sz="3499">
                <a:solidFill>
                  <a:srgbClr val="726151"/>
                </a:solidFill>
                <a:latin typeface="Kulachat Serif"/>
              </a:rPr>
              <a:t>Detoxification &amp; Drainage support</a:t>
            </a:r>
          </a:p>
          <a:p>
            <a:pPr algn="l">
              <a:lnSpc>
                <a:spcPts val="4899"/>
              </a:lnSpc>
            </a:pPr>
            <a:r>
              <a:rPr lang="en-US" sz="3499">
                <a:solidFill>
                  <a:srgbClr val="726151"/>
                </a:solidFill>
                <a:latin typeface="Kulachat Serif"/>
              </a:rPr>
              <a:t>Anti-Parasitic Protocols</a:t>
            </a:r>
          </a:p>
          <a:p>
            <a:pPr algn="l">
              <a:lnSpc>
                <a:spcPts val="4899"/>
              </a:lnSpc>
            </a:pPr>
            <a:r>
              <a:rPr lang="en-US" sz="3499">
                <a:solidFill>
                  <a:srgbClr val="726151"/>
                </a:solidFill>
                <a:latin typeface="Kulachat Serif"/>
              </a:rPr>
              <a:t>Mold/Mycotoxin Support</a:t>
            </a:r>
          </a:p>
          <a:p>
            <a:pPr algn="l">
              <a:lnSpc>
                <a:spcPts val="4899"/>
              </a:lnSpc>
            </a:pPr>
            <a:r>
              <a:rPr lang="en-US" sz="3499">
                <a:solidFill>
                  <a:srgbClr val="726151"/>
                </a:solidFill>
                <a:latin typeface="Kulachat Serif"/>
              </a:rPr>
              <a:t>Neurotransmitter Support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5D4C6"/>
        </a:solidFill>
        <a:effectLst/>
      </p:bgPr>
    </p:bg>
    <p:spTree>
      <p:nvGrpSpPr>
        <p:cNvPr id="1" name=""/>
        <p:cNvGrpSpPr/>
        <p:nvPr/>
      </p:nvGrpSpPr>
      <p:grpSpPr>
        <a:xfrm>
          <a:off x="0" y="0"/>
          <a:ext cx="0" cy="0"/>
          <a:chOff x="0" y="0"/>
          <a:chExt cx="0" cy="0"/>
        </a:xfrm>
      </p:grpSpPr>
      <p:sp>
        <p:nvSpPr>
          <p:cNvPr id="2" name="TextBox 2"/>
          <p:cNvSpPr txBox="1"/>
          <p:nvPr/>
        </p:nvSpPr>
        <p:spPr>
          <a:xfrm>
            <a:off x="2657615" y="820857"/>
            <a:ext cx="5936359" cy="2501899"/>
          </a:xfrm>
          <a:prstGeom prst="rect">
            <a:avLst/>
          </a:prstGeom>
        </p:spPr>
        <p:txBody>
          <a:bodyPr lIns="0" tIns="0" rIns="0" bIns="0" rtlCol="0" anchor="t">
            <a:spAutoFit/>
          </a:bodyPr>
          <a:lstStyle/>
          <a:p>
            <a:pPr algn="l">
              <a:lnSpc>
                <a:spcPts val="19600"/>
              </a:lnSpc>
            </a:pPr>
            <a:r>
              <a:rPr lang="en-US" sz="14000">
                <a:solidFill>
                  <a:srgbClr val="000000"/>
                </a:solidFill>
                <a:latin typeface="Angella White"/>
              </a:rPr>
              <a:t>Overview</a:t>
            </a:r>
          </a:p>
        </p:txBody>
      </p:sp>
      <p:sp>
        <p:nvSpPr>
          <p:cNvPr id="3" name="Freeform 3"/>
          <p:cNvSpPr/>
          <p:nvPr/>
        </p:nvSpPr>
        <p:spPr>
          <a:xfrm rot="-10057392">
            <a:off x="14012330" y="6199221"/>
            <a:ext cx="6493940" cy="6529555"/>
          </a:xfrm>
          <a:custGeom>
            <a:avLst/>
            <a:gdLst/>
            <a:ahLst/>
            <a:cxnLst/>
            <a:rect l="l" t="t" r="r" b="b"/>
            <a:pathLst>
              <a:path w="6493940" h="6529555">
                <a:moveTo>
                  <a:pt x="0" y="0"/>
                </a:moveTo>
                <a:lnTo>
                  <a:pt x="6493940" y="0"/>
                </a:lnTo>
                <a:lnTo>
                  <a:pt x="6493940" y="6529555"/>
                </a:lnTo>
                <a:lnTo>
                  <a:pt x="0" y="65295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4065954">
            <a:off x="12535028" y="7387601"/>
            <a:ext cx="4700392" cy="1649410"/>
          </a:xfrm>
          <a:custGeom>
            <a:avLst/>
            <a:gdLst/>
            <a:ahLst/>
            <a:cxnLst/>
            <a:rect l="l" t="t" r="r" b="b"/>
            <a:pathLst>
              <a:path w="4700392" h="1649410">
                <a:moveTo>
                  <a:pt x="0" y="0"/>
                </a:moveTo>
                <a:lnTo>
                  <a:pt x="4700392" y="0"/>
                </a:lnTo>
                <a:lnTo>
                  <a:pt x="4700392" y="1649411"/>
                </a:lnTo>
                <a:lnTo>
                  <a:pt x="0" y="16494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24391" flipV="1">
            <a:off x="15612139" y="6421325"/>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363955" flipH="1">
            <a:off x="-1407618" y="-242438"/>
            <a:ext cx="3637262" cy="7928637"/>
          </a:xfrm>
          <a:custGeom>
            <a:avLst/>
            <a:gdLst/>
            <a:ahLst/>
            <a:cxnLst/>
            <a:rect l="l" t="t" r="r" b="b"/>
            <a:pathLst>
              <a:path w="3637262" h="7928637">
                <a:moveTo>
                  <a:pt x="3637262" y="0"/>
                </a:moveTo>
                <a:lnTo>
                  <a:pt x="0" y="0"/>
                </a:lnTo>
                <a:lnTo>
                  <a:pt x="0" y="7928637"/>
                </a:lnTo>
                <a:lnTo>
                  <a:pt x="3637262" y="7928637"/>
                </a:lnTo>
                <a:lnTo>
                  <a:pt x="3637262" y="0"/>
                </a:lnTo>
                <a:close/>
              </a:path>
            </a:pathLst>
          </a:custGeom>
          <a:blipFill>
            <a:blip r:embed="rId8">
              <a:alphaModFix amt="75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4005471" y="544839"/>
            <a:ext cx="3296984" cy="4114800"/>
          </a:xfrm>
          <a:custGeom>
            <a:avLst/>
            <a:gdLst/>
            <a:ahLst/>
            <a:cxnLst/>
            <a:rect l="l" t="t" r="r" b="b"/>
            <a:pathLst>
              <a:path w="3296984" h="4114800">
                <a:moveTo>
                  <a:pt x="0" y="0"/>
                </a:moveTo>
                <a:lnTo>
                  <a:pt x="3296984" y="0"/>
                </a:lnTo>
                <a:lnTo>
                  <a:pt x="3296984"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2435467" y="3160832"/>
            <a:ext cx="11570004" cy="6817758"/>
          </a:xfrm>
          <a:prstGeom prst="rect">
            <a:avLst/>
          </a:prstGeom>
        </p:spPr>
        <p:txBody>
          <a:bodyPr lIns="0" tIns="0" rIns="0" bIns="0" rtlCol="0" anchor="t">
            <a:spAutoFit/>
          </a:bodyPr>
          <a:lstStyle/>
          <a:p>
            <a:pPr marL="931059" lvl="1" indent="-465530" algn="l">
              <a:lnSpc>
                <a:spcPts val="6856"/>
              </a:lnSpc>
              <a:buFont typeface="Arial"/>
              <a:buChar char="•"/>
            </a:pPr>
            <a:r>
              <a:rPr lang="en-US" sz="4312">
                <a:solidFill>
                  <a:srgbClr val="726151"/>
                </a:solidFill>
                <a:latin typeface="Kulachat Serif"/>
              </a:rPr>
              <a:t>Understanding the Foundations of the Gut-Brain Connection</a:t>
            </a:r>
          </a:p>
          <a:p>
            <a:pPr marL="931059" lvl="1" indent="-465530" algn="l">
              <a:lnSpc>
                <a:spcPts val="6856"/>
              </a:lnSpc>
              <a:buFont typeface="Arial"/>
              <a:buChar char="•"/>
            </a:pPr>
            <a:r>
              <a:rPr lang="en-US" sz="4312">
                <a:solidFill>
                  <a:srgbClr val="726151"/>
                </a:solidFill>
                <a:latin typeface="Kulachat Serif"/>
              </a:rPr>
              <a:t>How the Gut Impacts Overall &amp; Mental Health </a:t>
            </a:r>
          </a:p>
          <a:p>
            <a:pPr marL="931059" lvl="1" indent="-465530" algn="l">
              <a:lnSpc>
                <a:spcPts val="6856"/>
              </a:lnSpc>
              <a:buFont typeface="Arial"/>
              <a:buChar char="•"/>
            </a:pPr>
            <a:r>
              <a:rPr lang="en-US" sz="4312">
                <a:solidFill>
                  <a:srgbClr val="726151"/>
                </a:solidFill>
                <a:latin typeface="Kulachat Serif"/>
              </a:rPr>
              <a:t>Lifestyle Factors Affecting the Gut-Brain Axis </a:t>
            </a:r>
          </a:p>
          <a:p>
            <a:pPr marL="931059" lvl="1" indent="-465530" algn="l">
              <a:lnSpc>
                <a:spcPts val="6856"/>
              </a:lnSpc>
              <a:buFont typeface="Arial"/>
              <a:buChar char="•"/>
            </a:pPr>
            <a:r>
              <a:rPr lang="en-US" sz="4312">
                <a:solidFill>
                  <a:srgbClr val="726151"/>
                </a:solidFill>
                <a:latin typeface="Kulachat Serif"/>
              </a:rPr>
              <a:t>Practical Strategies for Improving Gut Health &amp; Mental Well-being </a:t>
            </a:r>
          </a:p>
          <a:p>
            <a:pPr algn="l">
              <a:lnSpc>
                <a:spcPts val="1768"/>
              </a:lnSpc>
            </a:pPr>
            <a:endParaRPr lang="en-US" sz="4312">
              <a:solidFill>
                <a:srgbClr val="726151"/>
              </a:solidFill>
              <a:latin typeface="Kulachat Serif"/>
            </a:endParaRPr>
          </a:p>
          <a:p>
            <a:pPr algn="l">
              <a:lnSpc>
                <a:spcPts val="3676"/>
              </a:lnSpc>
            </a:pPr>
            <a:r>
              <a:rPr lang="en-US" sz="2312">
                <a:solidFill>
                  <a:srgbClr val="726151"/>
                </a:solidFill>
                <a:latin typeface="Kulachat Serif Italics"/>
              </a:rPr>
              <a:t>**All information given in this presentation is for educational purposes, and should not be taken as medical advice. Please consult your healthcare provider who understands your health history for specific guidance on diet, supplements, etc.</a:t>
            </a:r>
            <a:r>
              <a:rPr lang="en-US" sz="2312">
                <a:solidFill>
                  <a:srgbClr val="726151"/>
                </a:solidFill>
                <a:latin typeface="Kulachat Serif"/>
              </a:rPr>
              <a:t>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AE9D90"/>
        </a:solidFill>
        <a:effectLst/>
      </p:bgPr>
    </p:bg>
    <p:spTree>
      <p:nvGrpSpPr>
        <p:cNvPr id="1" name=""/>
        <p:cNvGrpSpPr/>
        <p:nvPr/>
      </p:nvGrpSpPr>
      <p:grpSpPr>
        <a:xfrm>
          <a:off x="0" y="0"/>
          <a:ext cx="0" cy="0"/>
          <a:chOff x="0" y="0"/>
          <a:chExt cx="0" cy="0"/>
        </a:xfrm>
      </p:grpSpPr>
      <p:sp>
        <p:nvSpPr>
          <p:cNvPr id="2" name="Freeform 2"/>
          <p:cNvSpPr/>
          <p:nvPr/>
        </p:nvSpPr>
        <p:spPr>
          <a:xfrm rot="-10057392">
            <a:off x="14012330" y="6199221"/>
            <a:ext cx="6493940" cy="6529555"/>
          </a:xfrm>
          <a:custGeom>
            <a:avLst/>
            <a:gdLst/>
            <a:ahLst/>
            <a:cxnLst/>
            <a:rect l="l" t="t" r="r" b="b"/>
            <a:pathLst>
              <a:path w="6493940" h="6529555">
                <a:moveTo>
                  <a:pt x="0" y="0"/>
                </a:moveTo>
                <a:lnTo>
                  <a:pt x="6493940" y="0"/>
                </a:lnTo>
                <a:lnTo>
                  <a:pt x="6493940" y="6529555"/>
                </a:lnTo>
                <a:lnTo>
                  <a:pt x="0" y="65295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259919">
            <a:off x="15709405" y="3868840"/>
            <a:ext cx="4700392" cy="1649410"/>
          </a:xfrm>
          <a:custGeom>
            <a:avLst/>
            <a:gdLst/>
            <a:ahLst/>
            <a:cxnLst/>
            <a:rect l="l" t="t" r="r" b="b"/>
            <a:pathLst>
              <a:path w="4700392" h="1649410">
                <a:moveTo>
                  <a:pt x="0" y="0"/>
                </a:moveTo>
                <a:lnTo>
                  <a:pt x="4700392" y="0"/>
                </a:lnTo>
                <a:lnTo>
                  <a:pt x="4700392" y="1649410"/>
                </a:lnTo>
                <a:lnTo>
                  <a:pt x="0" y="16494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9801328">
            <a:off x="17062781" y="7165367"/>
            <a:ext cx="2450438" cy="4185866"/>
          </a:xfrm>
          <a:custGeom>
            <a:avLst/>
            <a:gdLst/>
            <a:ahLst/>
            <a:cxnLst/>
            <a:rect l="l" t="t" r="r" b="b"/>
            <a:pathLst>
              <a:path w="2450438" h="4185866">
                <a:moveTo>
                  <a:pt x="0" y="0"/>
                </a:moveTo>
                <a:lnTo>
                  <a:pt x="2450438" y="0"/>
                </a:lnTo>
                <a:lnTo>
                  <a:pt x="2450438" y="4185866"/>
                </a:lnTo>
                <a:lnTo>
                  <a:pt x="0" y="41858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741598" flipH="1">
            <a:off x="-1504725" y="-1565846"/>
            <a:ext cx="3350281" cy="7303064"/>
          </a:xfrm>
          <a:custGeom>
            <a:avLst/>
            <a:gdLst/>
            <a:ahLst/>
            <a:cxnLst/>
            <a:rect l="l" t="t" r="r" b="b"/>
            <a:pathLst>
              <a:path w="3350281" h="7303064">
                <a:moveTo>
                  <a:pt x="3350281" y="0"/>
                </a:moveTo>
                <a:lnTo>
                  <a:pt x="0" y="0"/>
                </a:lnTo>
                <a:lnTo>
                  <a:pt x="0" y="7303064"/>
                </a:lnTo>
                <a:lnTo>
                  <a:pt x="3350281" y="7303064"/>
                </a:lnTo>
                <a:lnTo>
                  <a:pt x="3350281" y="0"/>
                </a:lnTo>
                <a:close/>
              </a:path>
            </a:pathLst>
          </a:custGeom>
          <a:blipFill>
            <a:blip r:embed="rId8">
              <a:alphaModFix amt="75000"/>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1360004" y="2463800"/>
            <a:ext cx="4605026" cy="4987924"/>
          </a:xfrm>
          <a:prstGeom prst="rect">
            <a:avLst/>
          </a:prstGeom>
        </p:spPr>
        <p:txBody>
          <a:bodyPr lIns="0" tIns="0" rIns="0" bIns="0" rtlCol="0" anchor="t">
            <a:spAutoFit/>
          </a:bodyPr>
          <a:lstStyle/>
          <a:p>
            <a:pPr algn="ctr">
              <a:lnSpc>
                <a:spcPts val="19600"/>
              </a:lnSpc>
            </a:pPr>
            <a:r>
              <a:rPr lang="en-US" sz="14000">
                <a:solidFill>
                  <a:srgbClr val="EFEFEF"/>
                </a:solidFill>
                <a:latin typeface="Angella White"/>
              </a:rPr>
              <a:t>New Habits...</a:t>
            </a:r>
          </a:p>
        </p:txBody>
      </p:sp>
      <p:grpSp>
        <p:nvGrpSpPr>
          <p:cNvPr id="7" name="Group 7"/>
          <p:cNvGrpSpPr/>
          <p:nvPr/>
        </p:nvGrpSpPr>
        <p:grpSpPr>
          <a:xfrm>
            <a:off x="6526917" y="1028700"/>
            <a:ext cx="4129818" cy="8480425"/>
            <a:chOff x="0" y="0"/>
            <a:chExt cx="5506423" cy="11307233"/>
          </a:xfrm>
        </p:grpSpPr>
        <p:sp>
          <p:nvSpPr>
            <p:cNvPr id="8" name="Freeform 8"/>
            <p:cNvSpPr/>
            <p:nvPr/>
          </p:nvSpPr>
          <p:spPr>
            <a:xfrm>
              <a:off x="0" y="0"/>
              <a:ext cx="5506423" cy="5486400"/>
            </a:xfrm>
            <a:custGeom>
              <a:avLst/>
              <a:gdLst/>
              <a:ahLst/>
              <a:cxnLst/>
              <a:rect l="l" t="t" r="r" b="b"/>
              <a:pathLst>
                <a:path w="5506423" h="5486400">
                  <a:moveTo>
                    <a:pt x="0" y="0"/>
                  </a:moveTo>
                  <a:lnTo>
                    <a:pt x="5506423" y="0"/>
                  </a:lnTo>
                  <a:lnTo>
                    <a:pt x="5506423" y="5486400"/>
                  </a:lnTo>
                  <a:lnTo>
                    <a:pt x="0" y="5486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0" y="5820833"/>
              <a:ext cx="5506423" cy="5486400"/>
            </a:xfrm>
            <a:custGeom>
              <a:avLst/>
              <a:gdLst/>
              <a:ahLst/>
              <a:cxnLst/>
              <a:rect l="l" t="t" r="r" b="b"/>
              <a:pathLst>
                <a:path w="5506423" h="5486400">
                  <a:moveTo>
                    <a:pt x="0" y="0"/>
                  </a:moveTo>
                  <a:lnTo>
                    <a:pt x="5506423" y="0"/>
                  </a:lnTo>
                  <a:lnTo>
                    <a:pt x="5506423" y="5486400"/>
                  </a:lnTo>
                  <a:lnTo>
                    <a:pt x="0" y="5486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10" name="Group 10"/>
          <p:cNvGrpSpPr/>
          <p:nvPr/>
        </p:nvGrpSpPr>
        <p:grpSpPr>
          <a:xfrm>
            <a:off x="11980187" y="1028700"/>
            <a:ext cx="4129818" cy="8480425"/>
            <a:chOff x="0" y="0"/>
            <a:chExt cx="5506423" cy="11307233"/>
          </a:xfrm>
        </p:grpSpPr>
        <p:sp>
          <p:nvSpPr>
            <p:cNvPr id="11" name="Freeform 11"/>
            <p:cNvSpPr/>
            <p:nvPr/>
          </p:nvSpPr>
          <p:spPr>
            <a:xfrm>
              <a:off x="0" y="0"/>
              <a:ext cx="5506423" cy="5486400"/>
            </a:xfrm>
            <a:custGeom>
              <a:avLst/>
              <a:gdLst/>
              <a:ahLst/>
              <a:cxnLst/>
              <a:rect l="l" t="t" r="r" b="b"/>
              <a:pathLst>
                <a:path w="5506423" h="5486400">
                  <a:moveTo>
                    <a:pt x="0" y="0"/>
                  </a:moveTo>
                  <a:lnTo>
                    <a:pt x="5506423" y="0"/>
                  </a:lnTo>
                  <a:lnTo>
                    <a:pt x="5506423" y="5486400"/>
                  </a:lnTo>
                  <a:lnTo>
                    <a:pt x="0" y="5486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0" y="5820833"/>
              <a:ext cx="5506423" cy="5486400"/>
            </a:xfrm>
            <a:custGeom>
              <a:avLst/>
              <a:gdLst/>
              <a:ahLst/>
              <a:cxnLst/>
              <a:rect l="l" t="t" r="r" b="b"/>
              <a:pathLst>
                <a:path w="5506423" h="5486400">
                  <a:moveTo>
                    <a:pt x="0" y="0"/>
                  </a:moveTo>
                  <a:lnTo>
                    <a:pt x="5506423" y="0"/>
                  </a:lnTo>
                  <a:lnTo>
                    <a:pt x="5506423" y="5486400"/>
                  </a:lnTo>
                  <a:lnTo>
                    <a:pt x="0" y="5486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3" name="TextBox 13"/>
          <p:cNvSpPr txBox="1"/>
          <p:nvPr/>
        </p:nvSpPr>
        <p:spPr>
          <a:xfrm>
            <a:off x="7198117" y="2256790"/>
            <a:ext cx="2787419" cy="1099820"/>
          </a:xfrm>
          <a:prstGeom prst="rect">
            <a:avLst/>
          </a:prstGeom>
        </p:spPr>
        <p:txBody>
          <a:bodyPr lIns="0" tIns="0" rIns="0" bIns="0" rtlCol="0" anchor="t">
            <a:spAutoFit/>
          </a:bodyPr>
          <a:lstStyle/>
          <a:p>
            <a:pPr algn="l">
              <a:lnSpc>
                <a:spcPts val="4479"/>
              </a:lnSpc>
            </a:pPr>
            <a:r>
              <a:rPr lang="en-US" sz="3199">
                <a:solidFill>
                  <a:srgbClr val="726151"/>
                </a:solidFill>
                <a:latin typeface="Kulachat Serif"/>
              </a:rPr>
              <a:t>Choose 1 or 2 areas of focus</a:t>
            </a:r>
          </a:p>
        </p:txBody>
      </p:sp>
      <p:sp>
        <p:nvSpPr>
          <p:cNvPr id="14" name="TextBox 14"/>
          <p:cNvSpPr txBox="1"/>
          <p:nvPr/>
        </p:nvSpPr>
        <p:spPr>
          <a:xfrm>
            <a:off x="7198117" y="6324724"/>
            <a:ext cx="2787419" cy="1661795"/>
          </a:xfrm>
          <a:prstGeom prst="rect">
            <a:avLst/>
          </a:prstGeom>
        </p:spPr>
        <p:txBody>
          <a:bodyPr lIns="0" tIns="0" rIns="0" bIns="0" rtlCol="0" anchor="t">
            <a:spAutoFit/>
          </a:bodyPr>
          <a:lstStyle/>
          <a:p>
            <a:pPr algn="l">
              <a:lnSpc>
                <a:spcPts val="4479"/>
              </a:lnSpc>
            </a:pPr>
            <a:r>
              <a:rPr lang="en-US" sz="3199">
                <a:solidFill>
                  <a:srgbClr val="726151"/>
                </a:solidFill>
                <a:latin typeface="Kulachat Serif"/>
              </a:rPr>
              <a:t>Habit stacking!</a:t>
            </a:r>
          </a:p>
          <a:p>
            <a:pPr algn="l">
              <a:lnSpc>
                <a:spcPts val="4479"/>
              </a:lnSpc>
            </a:pPr>
            <a:r>
              <a:rPr lang="en-US" sz="3199">
                <a:solidFill>
                  <a:srgbClr val="726151"/>
                </a:solidFill>
                <a:latin typeface="Kulachat Serif"/>
              </a:rPr>
              <a:t>&amp;</a:t>
            </a:r>
          </a:p>
          <a:p>
            <a:pPr algn="l">
              <a:lnSpc>
                <a:spcPts val="4479"/>
              </a:lnSpc>
            </a:pPr>
            <a:r>
              <a:rPr lang="en-US" sz="3199">
                <a:solidFill>
                  <a:srgbClr val="726151"/>
                </a:solidFill>
                <a:latin typeface="Kulachat Serif"/>
              </a:rPr>
              <a:t>Habit tracking</a:t>
            </a:r>
          </a:p>
        </p:txBody>
      </p:sp>
      <p:sp>
        <p:nvSpPr>
          <p:cNvPr id="15" name="TextBox 15"/>
          <p:cNvSpPr txBox="1"/>
          <p:nvPr/>
        </p:nvSpPr>
        <p:spPr>
          <a:xfrm>
            <a:off x="12651386" y="1694815"/>
            <a:ext cx="2787419" cy="2223770"/>
          </a:xfrm>
          <a:prstGeom prst="rect">
            <a:avLst/>
          </a:prstGeom>
        </p:spPr>
        <p:txBody>
          <a:bodyPr lIns="0" tIns="0" rIns="0" bIns="0" rtlCol="0" anchor="t">
            <a:spAutoFit/>
          </a:bodyPr>
          <a:lstStyle/>
          <a:p>
            <a:pPr algn="l">
              <a:lnSpc>
                <a:spcPts val="4479"/>
              </a:lnSpc>
            </a:pPr>
            <a:r>
              <a:rPr lang="en-US" sz="3199">
                <a:solidFill>
                  <a:srgbClr val="726151"/>
                </a:solidFill>
                <a:latin typeface="Kulachat Serif"/>
              </a:rPr>
              <a:t>What are you adding, versus what are you giving up?</a:t>
            </a:r>
          </a:p>
        </p:txBody>
      </p:sp>
      <p:sp>
        <p:nvSpPr>
          <p:cNvPr id="16" name="TextBox 16"/>
          <p:cNvSpPr txBox="1"/>
          <p:nvPr/>
        </p:nvSpPr>
        <p:spPr>
          <a:xfrm>
            <a:off x="12651386" y="6324724"/>
            <a:ext cx="2787419" cy="1661795"/>
          </a:xfrm>
          <a:prstGeom prst="rect">
            <a:avLst/>
          </a:prstGeom>
        </p:spPr>
        <p:txBody>
          <a:bodyPr lIns="0" tIns="0" rIns="0" bIns="0" rtlCol="0" anchor="t">
            <a:spAutoFit/>
          </a:bodyPr>
          <a:lstStyle/>
          <a:p>
            <a:pPr algn="l">
              <a:lnSpc>
                <a:spcPts val="4479"/>
              </a:lnSpc>
            </a:pPr>
            <a:r>
              <a:rPr lang="en-US" sz="3199">
                <a:solidFill>
                  <a:srgbClr val="726151"/>
                </a:solidFill>
                <a:latin typeface="Kulachat Serif"/>
              </a:rPr>
              <a:t>Goal setting with genuine intention</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5D4C6"/>
        </a:solidFill>
        <a:effectLst/>
      </p:bgPr>
    </p:bg>
    <p:spTree>
      <p:nvGrpSpPr>
        <p:cNvPr id="1" name=""/>
        <p:cNvGrpSpPr/>
        <p:nvPr/>
      </p:nvGrpSpPr>
      <p:grpSpPr>
        <a:xfrm>
          <a:off x="0" y="0"/>
          <a:ext cx="0" cy="0"/>
          <a:chOff x="0" y="0"/>
          <a:chExt cx="0" cy="0"/>
        </a:xfrm>
      </p:grpSpPr>
      <p:sp>
        <p:nvSpPr>
          <p:cNvPr id="2" name="TextBox 2"/>
          <p:cNvSpPr txBox="1"/>
          <p:nvPr/>
        </p:nvSpPr>
        <p:spPr>
          <a:xfrm>
            <a:off x="1648651" y="3521730"/>
            <a:ext cx="10463528" cy="4305220"/>
          </a:xfrm>
          <a:prstGeom prst="rect">
            <a:avLst/>
          </a:prstGeom>
        </p:spPr>
        <p:txBody>
          <a:bodyPr lIns="0" tIns="0" rIns="0" bIns="0" rtlCol="0" anchor="t">
            <a:spAutoFit/>
          </a:bodyPr>
          <a:lstStyle/>
          <a:p>
            <a:pPr algn="r">
              <a:lnSpc>
                <a:spcPts val="6829"/>
              </a:lnSpc>
            </a:pPr>
            <a:r>
              <a:rPr lang="en-US" sz="4878">
                <a:solidFill>
                  <a:srgbClr val="726151"/>
                </a:solidFill>
                <a:latin typeface="Kulachat Serif Bold"/>
              </a:rPr>
              <a:t>Where you can find me for additional support, resources, &amp; guidance:</a:t>
            </a:r>
          </a:p>
          <a:p>
            <a:pPr algn="r">
              <a:lnSpc>
                <a:spcPts val="6829"/>
              </a:lnSpc>
            </a:pPr>
            <a:r>
              <a:rPr lang="en-US" sz="4878">
                <a:solidFill>
                  <a:srgbClr val="726151"/>
                </a:solidFill>
                <a:latin typeface="Kulachat Serif"/>
              </a:rPr>
              <a:t>www.KhailazWellness.com</a:t>
            </a:r>
          </a:p>
          <a:p>
            <a:pPr algn="r">
              <a:lnSpc>
                <a:spcPts val="6829"/>
              </a:lnSpc>
            </a:pPr>
            <a:r>
              <a:rPr lang="en-US" sz="4878">
                <a:solidFill>
                  <a:srgbClr val="726151"/>
                </a:solidFill>
                <a:latin typeface="Kulachat Serif"/>
              </a:rPr>
              <a:t>Hello@KhailazWellness.com</a:t>
            </a:r>
          </a:p>
          <a:p>
            <a:pPr algn="r">
              <a:lnSpc>
                <a:spcPts val="6829"/>
              </a:lnSpc>
            </a:pPr>
            <a:r>
              <a:rPr lang="en-US" sz="4878">
                <a:solidFill>
                  <a:srgbClr val="726151"/>
                </a:solidFill>
                <a:latin typeface="Kulachat Serif"/>
              </a:rPr>
              <a:t>IG: @Chelsea.Kaz.Goethel</a:t>
            </a:r>
          </a:p>
        </p:txBody>
      </p:sp>
      <p:sp>
        <p:nvSpPr>
          <p:cNvPr id="3" name="Freeform 3"/>
          <p:cNvSpPr/>
          <p:nvPr/>
        </p:nvSpPr>
        <p:spPr>
          <a:xfrm rot="-1279815">
            <a:off x="16479612" y="1697"/>
            <a:ext cx="3616776" cy="7883980"/>
          </a:xfrm>
          <a:custGeom>
            <a:avLst/>
            <a:gdLst/>
            <a:ahLst/>
            <a:cxnLst/>
            <a:rect l="l" t="t" r="r" b="b"/>
            <a:pathLst>
              <a:path w="3616776" h="7883980">
                <a:moveTo>
                  <a:pt x="0" y="0"/>
                </a:moveTo>
                <a:lnTo>
                  <a:pt x="3616776" y="0"/>
                </a:lnTo>
                <a:lnTo>
                  <a:pt x="3616776" y="7883980"/>
                </a:lnTo>
                <a:lnTo>
                  <a:pt x="0" y="7883980"/>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4" name="Freeform 4"/>
          <p:cNvSpPr/>
          <p:nvPr/>
        </p:nvSpPr>
        <p:spPr>
          <a:xfrm>
            <a:off x="-2014169" y="6326281"/>
            <a:ext cx="6493940" cy="6529555"/>
          </a:xfrm>
          <a:custGeom>
            <a:avLst/>
            <a:gdLst/>
            <a:ahLst/>
            <a:cxnLst/>
            <a:rect l="l" t="t" r="r" b="b"/>
            <a:pathLst>
              <a:path w="6493940" h="6529555">
                <a:moveTo>
                  <a:pt x="0" y="0"/>
                </a:moveTo>
                <a:lnTo>
                  <a:pt x="6493939" y="0"/>
                </a:lnTo>
                <a:lnTo>
                  <a:pt x="6493939" y="6529555"/>
                </a:lnTo>
                <a:lnTo>
                  <a:pt x="0" y="65295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4368370">
            <a:off x="-636901" y="4079291"/>
            <a:ext cx="2689927" cy="1649410"/>
          </a:xfrm>
          <a:custGeom>
            <a:avLst/>
            <a:gdLst/>
            <a:ahLst/>
            <a:cxnLst/>
            <a:rect l="l" t="t" r="r" b="b"/>
            <a:pathLst>
              <a:path w="2689927" h="1649410">
                <a:moveTo>
                  <a:pt x="0" y="0"/>
                </a:moveTo>
                <a:lnTo>
                  <a:pt x="2689928" y="0"/>
                </a:lnTo>
                <a:lnTo>
                  <a:pt x="2689928" y="1649410"/>
                </a:lnTo>
                <a:lnTo>
                  <a:pt x="0" y="1649410"/>
                </a:lnTo>
                <a:lnTo>
                  <a:pt x="0" y="0"/>
                </a:lnTo>
                <a:close/>
              </a:path>
            </a:pathLst>
          </a:custGeom>
          <a:blipFill>
            <a:blip r:embed="rId6">
              <a:extLst>
                <a:ext uri="{96DAC541-7B7A-43D3-8B79-37D633B846F1}">
                  <asvg:svgBlip xmlns:asvg="http://schemas.microsoft.com/office/drawing/2016/SVG/main" r:embed="rId7"/>
                </a:ext>
              </a:extLst>
            </a:blip>
            <a:stretch>
              <a:fillRect l="-74740"/>
            </a:stretch>
          </a:blipFill>
        </p:spPr>
      </p:sp>
      <p:sp>
        <p:nvSpPr>
          <p:cNvPr id="6" name="Freeform 6"/>
          <p:cNvSpPr/>
          <p:nvPr/>
        </p:nvSpPr>
        <p:spPr>
          <a:xfrm rot="8309932" flipV="1">
            <a:off x="7582" y="6646127"/>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Freeform 7"/>
          <p:cNvSpPr/>
          <p:nvPr/>
        </p:nvSpPr>
        <p:spPr>
          <a:xfrm>
            <a:off x="12790406" y="1857975"/>
            <a:ext cx="5151987" cy="7727980"/>
          </a:xfrm>
          <a:custGeom>
            <a:avLst/>
            <a:gdLst/>
            <a:ahLst/>
            <a:cxnLst/>
            <a:rect l="l" t="t" r="r" b="b"/>
            <a:pathLst>
              <a:path w="5151987" h="7727980">
                <a:moveTo>
                  <a:pt x="0" y="0"/>
                </a:moveTo>
                <a:lnTo>
                  <a:pt x="5151987" y="0"/>
                </a:lnTo>
                <a:lnTo>
                  <a:pt x="5151987" y="7727981"/>
                </a:lnTo>
                <a:lnTo>
                  <a:pt x="0" y="7727981"/>
                </a:lnTo>
                <a:lnTo>
                  <a:pt x="0" y="0"/>
                </a:lnTo>
                <a:close/>
              </a:path>
            </a:pathLst>
          </a:custGeom>
          <a:blipFill>
            <a:blip r:embed="rId10"/>
            <a:stretch>
              <a:fillRect/>
            </a:stretch>
          </a:blipFill>
        </p:spPr>
      </p:sp>
      <p:sp>
        <p:nvSpPr>
          <p:cNvPr id="8" name="TextBox 8"/>
          <p:cNvSpPr txBox="1"/>
          <p:nvPr/>
        </p:nvSpPr>
        <p:spPr>
          <a:xfrm>
            <a:off x="6175821" y="657225"/>
            <a:ext cx="5936359" cy="2501899"/>
          </a:xfrm>
          <a:prstGeom prst="rect">
            <a:avLst/>
          </a:prstGeom>
        </p:spPr>
        <p:txBody>
          <a:bodyPr lIns="0" tIns="0" rIns="0" bIns="0" rtlCol="0" anchor="t">
            <a:spAutoFit/>
          </a:bodyPr>
          <a:lstStyle/>
          <a:p>
            <a:pPr algn="ctr">
              <a:lnSpc>
                <a:spcPts val="19600"/>
              </a:lnSpc>
            </a:pPr>
            <a:r>
              <a:rPr lang="en-US" sz="14000">
                <a:solidFill>
                  <a:srgbClr val="726151"/>
                </a:solidFill>
                <a:latin typeface="Angella White"/>
              </a:rPr>
              <a:t>Questions!?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D3D3D3"/>
        </a:solidFill>
        <a:effectLst/>
      </p:bgPr>
    </p:bg>
    <p:spTree>
      <p:nvGrpSpPr>
        <p:cNvPr id="1" name=""/>
        <p:cNvGrpSpPr/>
        <p:nvPr/>
      </p:nvGrpSpPr>
      <p:grpSpPr>
        <a:xfrm>
          <a:off x="0" y="0"/>
          <a:ext cx="0" cy="0"/>
          <a:chOff x="0" y="0"/>
          <a:chExt cx="0" cy="0"/>
        </a:xfrm>
      </p:grpSpPr>
      <p:sp>
        <p:nvSpPr>
          <p:cNvPr id="2" name="Freeform 2"/>
          <p:cNvSpPr/>
          <p:nvPr/>
        </p:nvSpPr>
        <p:spPr>
          <a:xfrm flipH="1">
            <a:off x="-779688" y="5143500"/>
            <a:ext cx="3616776" cy="7883980"/>
          </a:xfrm>
          <a:custGeom>
            <a:avLst/>
            <a:gdLst/>
            <a:ahLst/>
            <a:cxnLst/>
            <a:rect l="l" t="t" r="r" b="b"/>
            <a:pathLst>
              <a:path w="3616776" h="7883980">
                <a:moveTo>
                  <a:pt x="3616776" y="0"/>
                </a:moveTo>
                <a:lnTo>
                  <a:pt x="0" y="0"/>
                </a:lnTo>
                <a:lnTo>
                  <a:pt x="0" y="7883980"/>
                </a:lnTo>
                <a:lnTo>
                  <a:pt x="3616776" y="7883980"/>
                </a:lnTo>
                <a:lnTo>
                  <a:pt x="3616776"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3" name="Freeform 3"/>
          <p:cNvSpPr/>
          <p:nvPr/>
        </p:nvSpPr>
        <p:spPr>
          <a:xfrm rot="-10800000">
            <a:off x="-1039486" y="-1321993"/>
            <a:ext cx="5114585" cy="5142635"/>
          </a:xfrm>
          <a:custGeom>
            <a:avLst/>
            <a:gdLst/>
            <a:ahLst/>
            <a:cxnLst/>
            <a:rect l="l" t="t" r="r" b="b"/>
            <a:pathLst>
              <a:path w="5114585" h="5142635">
                <a:moveTo>
                  <a:pt x="0" y="0"/>
                </a:moveTo>
                <a:lnTo>
                  <a:pt x="5114585" y="0"/>
                </a:lnTo>
                <a:lnTo>
                  <a:pt x="5114585" y="5142635"/>
                </a:lnTo>
                <a:lnTo>
                  <a:pt x="0" y="514263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0800000" flipV="1">
            <a:off x="753760" y="-1555083"/>
            <a:ext cx="2450438" cy="4185866"/>
          </a:xfrm>
          <a:custGeom>
            <a:avLst/>
            <a:gdLst/>
            <a:ahLst/>
            <a:cxnLst/>
            <a:rect l="l" t="t" r="r" b="b"/>
            <a:pathLst>
              <a:path w="2450438" h="4185866">
                <a:moveTo>
                  <a:pt x="0" y="4185865"/>
                </a:moveTo>
                <a:lnTo>
                  <a:pt x="2450438" y="4185865"/>
                </a:lnTo>
                <a:lnTo>
                  <a:pt x="2450438" y="0"/>
                </a:lnTo>
                <a:lnTo>
                  <a:pt x="0" y="0"/>
                </a:lnTo>
                <a:lnTo>
                  <a:pt x="0" y="4185865"/>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9955212">
            <a:off x="3204198" y="532540"/>
            <a:ext cx="2909455" cy="1433568"/>
          </a:xfrm>
          <a:custGeom>
            <a:avLst/>
            <a:gdLst/>
            <a:ahLst/>
            <a:cxnLst/>
            <a:rect l="l" t="t" r="r" b="b"/>
            <a:pathLst>
              <a:path w="2909455" h="1433568">
                <a:moveTo>
                  <a:pt x="0" y="0"/>
                </a:moveTo>
                <a:lnTo>
                  <a:pt x="2909454" y="0"/>
                </a:lnTo>
                <a:lnTo>
                  <a:pt x="2909454" y="1433568"/>
                </a:lnTo>
                <a:lnTo>
                  <a:pt x="0" y="14335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rot="-5400000">
            <a:off x="13869895" y="6157860"/>
            <a:ext cx="6493940" cy="6529555"/>
          </a:xfrm>
          <a:custGeom>
            <a:avLst/>
            <a:gdLst/>
            <a:ahLst/>
            <a:cxnLst/>
            <a:rect l="l" t="t" r="r" b="b"/>
            <a:pathLst>
              <a:path w="6493940" h="6529555">
                <a:moveTo>
                  <a:pt x="0" y="0"/>
                </a:moveTo>
                <a:lnTo>
                  <a:pt x="6493939" y="0"/>
                </a:lnTo>
                <a:lnTo>
                  <a:pt x="6493939" y="6529555"/>
                </a:lnTo>
                <a:lnTo>
                  <a:pt x="0" y="65295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rot="-1031629">
            <a:off x="14076378" y="6833542"/>
            <a:ext cx="4700392" cy="1649410"/>
          </a:xfrm>
          <a:custGeom>
            <a:avLst/>
            <a:gdLst/>
            <a:ahLst/>
            <a:cxnLst/>
            <a:rect l="l" t="t" r="r" b="b"/>
            <a:pathLst>
              <a:path w="4700392" h="1649410">
                <a:moveTo>
                  <a:pt x="0" y="0"/>
                </a:moveTo>
                <a:lnTo>
                  <a:pt x="4700392" y="0"/>
                </a:lnTo>
                <a:lnTo>
                  <a:pt x="4700392" y="1649411"/>
                </a:lnTo>
                <a:lnTo>
                  <a:pt x="0" y="16494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rot="2909932" flipV="1">
            <a:off x="16777063" y="7194684"/>
            <a:ext cx="2450438" cy="4185866"/>
          </a:xfrm>
          <a:custGeom>
            <a:avLst/>
            <a:gdLst/>
            <a:ahLst/>
            <a:cxnLst/>
            <a:rect l="l" t="t" r="r" b="b"/>
            <a:pathLst>
              <a:path w="2450438" h="4185866">
                <a:moveTo>
                  <a:pt x="0" y="4185866"/>
                </a:moveTo>
                <a:lnTo>
                  <a:pt x="2450438" y="4185866"/>
                </a:lnTo>
                <a:lnTo>
                  <a:pt x="2450438" y="0"/>
                </a:lnTo>
                <a:lnTo>
                  <a:pt x="0" y="0"/>
                </a:lnTo>
                <a:lnTo>
                  <a:pt x="0" y="4185866"/>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rot="-1277720">
            <a:off x="16398988" y="-143677"/>
            <a:ext cx="3637262" cy="7928637"/>
          </a:xfrm>
          <a:custGeom>
            <a:avLst/>
            <a:gdLst/>
            <a:ahLst/>
            <a:cxnLst/>
            <a:rect l="l" t="t" r="r" b="b"/>
            <a:pathLst>
              <a:path w="3637262" h="7928637">
                <a:moveTo>
                  <a:pt x="0" y="0"/>
                </a:moveTo>
                <a:lnTo>
                  <a:pt x="3637262" y="0"/>
                </a:lnTo>
                <a:lnTo>
                  <a:pt x="3637262" y="7928637"/>
                </a:lnTo>
                <a:lnTo>
                  <a:pt x="0" y="7928637"/>
                </a:lnTo>
                <a:lnTo>
                  <a:pt x="0" y="0"/>
                </a:lnTo>
                <a:close/>
              </a:path>
            </a:pathLst>
          </a:custGeom>
          <a:blipFill>
            <a:blip r:embed="rId2">
              <a:alphaModFix amt="75000"/>
              <a:extLst>
                <a:ext uri="{96DAC541-7B7A-43D3-8B79-37D633B846F1}">
                  <asvg:svgBlip xmlns:asvg="http://schemas.microsoft.com/office/drawing/2016/SVG/main" r:embed="rId3"/>
                </a:ext>
              </a:extLst>
            </a:blip>
            <a:stretch>
              <a:fillRect/>
            </a:stretch>
          </a:blipFill>
        </p:spPr>
      </p:sp>
      <p:sp>
        <p:nvSpPr>
          <p:cNvPr id="10" name="TextBox 10"/>
          <p:cNvSpPr txBox="1"/>
          <p:nvPr/>
        </p:nvSpPr>
        <p:spPr>
          <a:xfrm>
            <a:off x="1977197" y="2865578"/>
            <a:ext cx="14333605" cy="3301999"/>
          </a:xfrm>
          <a:prstGeom prst="rect">
            <a:avLst/>
          </a:prstGeom>
        </p:spPr>
        <p:txBody>
          <a:bodyPr lIns="0" tIns="0" rIns="0" bIns="0" rtlCol="0" anchor="t">
            <a:spAutoFit/>
          </a:bodyPr>
          <a:lstStyle/>
          <a:p>
            <a:pPr algn="ctr">
              <a:lnSpc>
                <a:spcPts val="25900"/>
              </a:lnSpc>
            </a:pPr>
            <a:r>
              <a:rPr lang="en-US" sz="18500">
                <a:solidFill>
                  <a:srgbClr val="726151"/>
                </a:solidFill>
                <a:latin typeface="Angella White"/>
              </a:rPr>
              <a:t>Thank You So Much</a:t>
            </a:r>
          </a:p>
        </p:txBody>
      </p:sp>
      <p:sp>
        <p:nvSpPr>
          <p:cNvPr id="11" name="TextBox 11"/>
          <p:cNvSpPr txBox="1"/>
          <p:nvPr/>
        </p:nvSpPr>
        <p:spPr>
          <a:xfrm>
            <a:off x="4107681" y="6634850"/>
            <a:ext cx="9744406" cy="629920"/>
          </a:xfrm>
          <a:prstGeom prst="rect">
            <a:avLst/>
          </a:prstGeom>
        </p:spPr>
        <p:txBody>
          <a:bodyPr lIns="0" tIns="0" rIns="0" bIns="0" rtlCol="0" anchor="t">
            <a:spAutoFit/>
          </a:bodyPr>
          <a:lstStyle/>
          <a:p>
            <a:pPr algn="ctr">
              <a:lnSpc>
                <a:spcPts val="5179"/>
              </a:lnSpc>
            </a:pPr>
            <a:r>
              <a:rPr lang="en-US" sz="3699">
                <a:solidFill>
                  <a:srgbClr val="726151"/>
                </a:solidFill>
                <a:latin typeface="Kulachat Serif"/>
              </a:rPr>
              <a:t>Chelsea Kazmierczak-Goethel, MSACN, CNS, LN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E9D90"/>
        </a:solidFill>
        <a:effectLst/>
      </p:bgPr>
    </p:bg>
    <p:spTree>
      <p:nvGrpSpPr>
        <p:cNvPr id="1" name=""/>
        <p:cNvGrpSpPr/>
        <p:nvPr/>
      </p:nvGrpSpPr>
      <p:grpSpPr>
        <a:xfrm>
          <a:off x="0" y="0"/>
          <a:ext cx="0" cy="0"/>
          <a:chOff x="0" y="0"/>
          <a:chExt cx="0" cy="0"/>
        </a:xfrm>
      </p:grpSpPr>
      <p:sp>
        <p:nvSpPr>
          <p:cNvPr id="2" name="Freeform 2"/>
          <p:cNvSpPr/>
          <p:nvPr/>
        </p:nvSpPr>
        <p:spPr>
          <a:xfrm rot="-10057392">
            <a:off x="14012330" y="6199221"/>
            <a:ext cx="6493940" cy="6529555"/>
          </a:xfrm>
          <a:custGeom>
            <a:avLst/>
            <a:gdLst/>
            <a:ahLst/>
            <a:cxnLst/>
            <a:rect l="l" t="t" r="r" b="b"/>
            <a:pathLst>
              <a:path w="6493940" h="6529555">
                <a:moveTo>
                  <a:pt x="0" y="0"/>
                </a:moveTo>
                <a:lnTo>
                  <a:pt x="6493940" y="0"/>
                </a:lnTo>
                <a:lnTo>
                  <a:pt x="6493940" y="6529555"/>
                </a:lnTo>
                <a:lnTo>
                  <a:pt x="0" y="65295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259919">
            <a:off x="15709405" y="3868840"/>
            <a:ext cx="4700392" cy="1649410"/>
          </a:xfrm>
          <a:custGeom>
            <a:avLst/>
            <a:gdLst/>
            <a:ahLst/>
            <a:cxnLst/>
            <a:rect l="l" t="t" r="r" b="b"/>
            <a:pathLst>
              <a:path w="4700392" h="1649410">
                <a:moveTo>
                  <a:pt x="0" y="0"/>
                </a:moveTo>
                <a:lnTo>
                  <a:pt x="4700392" y="0"/>
                </a:lnTo>
                <a:lnTo>
                  <a:pt x="4700392" y="1649410"/>
                </a:lnTo>
                <a:lnTo>
                  <a:pt x="0" y="16494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9801328">
            <a:off x="17062781" y="7165367"/>
            <a:ext cx="2450438" cy="4185866"/>
          </a:xfrm>
          <a:custGeom>
            <a:avLst/>
            <a:gdLst/>
            <a:ahLst/>
            <a:cxnLst/>
            <a:rect l="l" t="t" r="r" b="b"/>
            <a:pathLst>
              <a:path w="2450438" h="4185866">
                <a:moveTo>
                  <a:pt x="0" y="0"/>
                </a:moveTo>
                <a:lnTo>
                  <a:pt x="2450438" y="0"/>
                </a:lnTo>
                <a:lnTo>
                  <a:pt x="2450438" y="4185866"/>
                </a:lnTo>
                <a:lnTo>
                  <a:pt x="0" y="41858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3114948" flipH="1">
            <a:off x="-1675140" y="-2078877"/>
            <a:ext cx="3350281" cy="7303064"/>
          </a:xfrm>
          <a:custGeom>
            <a:avLst/>
            <a:gdLst/>
            <a:ahLst/>
            <a:cxnLst/>
            <a:rect l="l" t="t" r="r" b="b"/>
            <a:pathLst>
              <a:path w="3350281" h="7303064">
                <a:moveTo>
                  <a:pt x="3350280" y="0"/>
                </a:moveTo>
                <a:lnTo>
                  <a:pt x="0" y="0"/>
                </a:lnTo>
                <a:lnTo>
                  <a:pt x="0" y="7303064"/>
                </a:lnTo>
                <a:lnTo>
                  <a:pt x="3350280" y="7303064"/>
                </a:lnTo>
                <a:lnTo>
                  <a:pt x="3350280" y="0"/>
                </a:lnTo>
                <a:close/>
              </a:path>
            </a:pathLst>
          </a:custGeom>
          <a:blipFill>
            <a:blip r:embed="rId8">
              <a:alphaModFix amt="75000"/>
              <a:extLst>
                <a:ext uri="{96DAC541-7B7A-43D3-8B79-37D633B846F1}">
                  <asvg:svgBlip xmlns:asvg="http://schemas.microsoft.com/office/drawing/2016/SVG/main" r:embed="rId9"/>
                </a:ext>
              </a:extLst>
            </a:blip>
            <a:stretch>
              <a:fillRect/>
            </a:stretch>
          </a:blipFill>
        </p:spPr>
      </p:sp>
      <p:sp>
        <p:nvSpPr>
          <p:cNvPr id="6" name="TextBox 6"/>
          <p:cNvSpPr txBox="1"/>
          <p:nvPr/>
        </p:nvSpPr>
        <p:spPr>
          <a:xfrm>
            <a:off x="521490" y="2286097"/>
            <a:ext cx="5605377" cy="5698932"/>
          </a:xfrm>
          <a:prstGeom prst="rect">
            <a:avLst/>
          </a:prstGeom>
        </p:spPr>
        <p:txBody>
          <a:bodyPr lIns="0" tIns="0" rIns="0" bIns="0" rtlCol="0" anchor="t">
            <a:spAutoFit/>
          </a:bodyPr>
          <a:lstStyle/>
          <a:p>
            <a:pPr algn="ctr">
              <a:lnSpc>
                <a:spcPts val="14996"/>
              </a:lnSpc>
            </a:pPr>
            <a:r>
              <a:rPr lang="en-US" sz="10711">
                <a:solidFill>
                  <a:srgbClr val="EFEFEF"/>
                </a:solidFill>
                <a:latin typeface="Angella White"/>
              </a:rPr>
              <a:t>Gut-Brain Connection: Foundations</a:t>
            </a:r>
          </a:p>
        </p:txBody>
      </p:sp>
      <p:grpSp>
        <p:nvGrpSpPr>
          <p:cNvPr id="7" name="Group 7"/>
          <p:cNvGrpSpPr/>
          <p:nvPr/>
        </p:nvGrpSpPr>
        <p:grpSpPr>
          <a:xfrm>
            <a:off x="6526917" y="1028700"/>
            <a:ext cx="4129818" cy="8480425"/>
            <a:chOff x="0" y="0"/>
            <a:chExt cx="5506423" cy="11307233"/>
          </a:xfrm>
        </p:grpSpPr>
        <p:sp>
          <p:nvSpPr>
            <p:cNvPr id="8" name="Freeform 8"/>
            <p:cNvSpPr/>
            <p:nvPr/>
          </p:nvSpPr>
          <p:spPr>
            <a:xfrm>
              <a:off x="0" y="0"/>
              <a:ext cx="5506423" cy="5486400"/>
            </a:xfrm>
            <a:custGeom>
              <a:avLst/>
              <a:gdLst/>
              <a:ahLst/>
              <a:cxnLst/>
              <a:rect l="l" t="t" r="r" b="b"/>
              <a:pathLst>
                <a:path w="5506423" h="5486400">
                  <a:moveTo>
                    <a:pt x="0" y="0"/>
                  </a:moveTo>
                  <a:lnTo>
                    <a:pt x="5506423" y="0"/>
                  </a:lnTo>
                  <a:lnTo>
                    <a:pt x="5506423" y="5486400"/>
                  </a:lnTo>
                  <a:lnTo>
                    <a:pt x="0" y="5486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0" y="5820833"/>
              <a:ext cx="5506423" cy="5486400"/>
            </a:xfrm>
            <a:custGeom>
              <a:avLst/>
              <a:gdLst/>
              <a:ahLst/>
              <a:cxnLst/>
              <a:rect l="l" t="t" r="r" b="b"/>
              <a:pathLst>
                <a:path w="5506423" h="5486400">
                  <a:moveTo>
                    <a:pt x="0" y="0"/>
                  </a:moveTo>
                  <a:lnTo>
                    <a:pt x="5506423" y="0"/>
                  </a:lnTo>
                  <a:lnTo>
                    <a:pt x="5506423" y="5486400"/>
                  </a:lnTo>
                  <a:lnTo>
                    <a:pt x="0" y="5486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grpSp>
        <p:nvGrpSpPr>
          <p:cNvPr id="10" name="Group 10"/>
          <p:cNvGrpSpPr/>
          <p:nvPr/>
        </p:nvGrpSpPr>
        <p:grpSpPr>
          <a:xfrm>
            <a:off x="11980187" y="1028700"/>
            <a:ext cx="4129818" cy="8480425"/>
            <a:chOff x="0" y="0"/>
            <a:chExt cx="5506423" cy="11307233"/>
          </a:xfrm>
        </p:grpSpPr>
        <p:sp>
          <p:nvSpPr>
            <p:cNvPr id="11" name="Freeform 11"/>
            <p:cNvSpPr/>
            <p:nvPr/>
          </p:nvSpPr>
          <p:spPr>
            <a:xfrm>
              <a:off x="0" y="0"/>
              <a:ext cx="5506423" cy="5486400"/>
            </a:xfrm>
            <a:custGeom>
              <a:avLst/>
              <a:gdLst/>
              <a:ahLst/>
              <a:cxnLst/>
              <a:rect l="l" t="t" r="r" b="b"/>
              <a:pathLst>
                <a:path w="5506423" h="5486400">
                  <a:moveTo>
                    <a:pt x="0" y="0"/>
                  </a:moveTo>
                  <a:lnTo>
                    <a:pt x="5506423" y="0"/>
                  </a:lnTo>
                  <a:lnTo>
                    <a:pt x="5506423" y="5486400"/>
                  </a:lnTo>
                  <a:lnTo>
                    <a:pt x="0" y="5486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Freeform 12"/>
            <p:cNvSpPr/>
            <p:nvPr/>
          </p:nvSpPr>
          <p:spPr>
            <a:xfrm>
              <a:off x="0" y="5820833"/>
              <a:ext cx="5506423" cy="5486400"/>
            </a:xfrm>
            <a:custGeom>
              <a:avLst/>
              <a:gdLst/>
              <a:ahLst/>
              <a:cxnLst/>
              <a:rect l="l" t="t" r="r" b="b"/>
              <a:pathLst>
                <a:path w="5506423" h="5486400">
                  <a:moveTo>
                    <a:pt x="0" y="0"/>
                  </a:moveTo>
                  <a:lnTo>
                    <a:pt x="5506423" y="0"/>
                  </a:lnTo>
                  <a:lnTo>
                    <a:pt x="5506423" y="5486400"/>
                  </a:lnTo>
                  <a:lnTo>
                    <a:pt x="0" y="54864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13" name="TextBox 13"/>
          <p:cNvSpPr txBox="1"/>
          <p:nvPr/>
        </p:nvSpPr>
        <p:spPr>
          <a:xfrm>
            <a:off x="7062367" y="1505980"/>
            <a:ext cx="3058918" cy="2527935"/>
          </a:xfrm>
          <a:prstGeom prst="rect">
            <a:avLst/>
          </a:prstGeom>
        </p:spPr>
        <p:txBody>
          <a:bodyPr lIns="0" tIns="0" rIns="0" bIns="0" rtlCol="0" anchor="t">
            <a:spAutoFit/>
          </a:bodyPr>
          <a:lstStyle/>
          <a:p>
            <a:pPr algn="l">
              <a:lnSpc>
                <a:spcPts val="5040"/>
              </a:lnSpc>
            </a:pPr>
            <a:r>
              <a:rPr lang="en-US" sz="3600">
                <a:solidFill>
                  <a:srgbClr val="726151"/>
                </a:solidFill>
                <a:latin typeface="Kulachat Serif"/>
              </a:rPr>
              <a:t>Defining &amp; Understanding the Gut Microbiota </a:t>
            </a:r>
          </a:p>
        </p:txBody>
      </p:sp>
      <p:sp>
        <p:nvSpPr>
          <p:cNvPr id="14" name="TextBox 14"/>
          <p:cNvSpPr txBox="1"/>
          <p:nvPr/>
        </p:nvSpPr>
        <p:spPr>
          <a:xfrm>
            <a:off x="6950990" y="5614159"/>
            <a:ext cx="3705745" cy="3073400"/>
          </a:xfrm>
          <a:prstGeom prst="rect">
            <a:avLst/>
          </a:prstGeom>
        </p:spPr>
        <p:txBody>
          <a:bodyPr lIns="0" tIns="0" rIns="0" bIns="0" rtlCol="0" anchor="t">
            <a:spAutoFit/>
          </a:bodyPr>
          <a:lstStyle/>
          <a:p>
            <a:pPr algn="l">
              <a:lnSpc>
                <a:spcPts val="4899"/>
              </a:lnSpc>
            </a:pPr>
            <a:r>
              <a:rPr lang="en-US" sz="3499">
                <a:solidFill>
                  <a:srgbClr val="726151"/>
                </a:solidFill>
                <a:latin typeface="Kulachat Serif"/>
              </a:rPr>
              <a:t>Neurotransmitters &amp; Signaling Pathways </a:t>
            </a:r>
          </a:p>
          <a:p>
            <a:pPr algn="l">
              <a:lnSpc>
                <a:spcPts val="4899"/>
              </a:lnSpc>
            </a:pPr>
            <a:r>
              <a:rPr lang="en-US" sz="3499">
                <a:solidFill>
                  <a:srgbClr val="726151"/>
                </a:solidFill>
                <a:latin typeface="Kulachat Serif"/>
              </a:rPr>
              <a:t>Between the Gut </a:t>
            </a:r>
          </a:p>
          <a:p>
            <a:pPr algn="l">
              <a:lnSpc>
                <a:spcPts val="4899"/>
              </a:lnSpc>
            </a:pPr>
            <a:r>
              <a:rPr lang="en-US" sz="3499">
                <a:solidFill>
                  <a:srgbClr val="726151"/>
                </a:solidFill>
                <a:latin typeface="Kulachat Serif"/>
              </a:rPr>
              <a:t>&amp; the Brain</a:t>
            </a:r>
          </a:p>
        </p:txBody>
      </p:sp>
      <p:sp>
        <p:nvSpPr>
          <p:cNvPr id="15" name="TextBox 15"/>
          <p:cNvSpPr txBox="1"/>
          <p:nvPr/>
        </p:nvSpPr>
        <p:spPr>
          <a:xfrm>
            <a:off x="12651386" y="1537970"/>
            <a:ext cx="2787419" cy="2527935"/>
          </a:xfrm>
          <a:prstGeom prst="rect">
            <a:avLst/>
          </a:prstGeom>
        </p:spPr>
        <p:txBody>
          <a:bodyPr lIns="0" tIns="0" rIns="0" bIns="0" rtlCol="0" anchor="t">
            <a:spAutoFit/>
          </a:bodyPr>
          <a:lstStyle/>
          <a:p>
            <a:pPr algn="l">
              <a:lnSpc>
                <a:spcPts val="5040"/>
              </a:lnSpc>
            </a:pPr>
            <a:r>
              <a:rPr lang="en-US" sz="3600">
                <a:solidFill>
                  <a:srgbClr val="726151"/>
                </a:solidFill>
                <a:latin typeface="Kulachat Serif"/>
              </a:rPr>
              <a:t>Exploring the Enteric Nervous System (ENS)</a:t>
            </a:r>
          </a:p>
        </p:txBody>
      </p:sp>
      <p:sp>
        <p:nvSpPr>
          <p:cNvPr id="16" name="TextBox 16"/>
          <p:cNvSpPr txBox="1"/>
          <p:nvPr/>
        </p:nvSpPr>
        <p:spPr>
          <a:xfrm>
            <a:off x="12519805" y="5886892"/>
            <a:ext cx="3050582" cy="2527935"/>
          </a:xfrm>
          <a:prstGeom prst="rect">
            <a:avLst/>
          </a:prstGeom>
        </p:spPr>
        <p:txBody>
          <a:bodyPr lIns="0" tIns="0" rIns="0" bIns="0" rtlCol="0" anchor="t">
            <a:spAutoFit/>
          </a:bodyPr>
          <a:lstStyle/>
          <a:p>
            <a:pPr algn="l">
              <a:lnSpc>
                <a:spcPts val="5039"/>
              </a:lnSpc>
            </a:pPr>
            <a:r>
              <a:rPr lang="en-US" sz="3599">
                <a:solidFill>
                  <a:srgbClr val="726151"/>
                </a:solidFill>
                <a:latin typeface="Kulachat Serif"/>
              </a:rPr>
              <a:t>Gut-Brain Axis: Integrated Communication System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5D4C6"/>
        </a:solidFill>
        <a:effectLst/>
      </p:bgPr>
    </p:bg>
    <p:spTree>
      <p:nvGrpSpPr>
        <p:cNvPr id="1" name=""/>
        <p:cNvGrpSpPr/>
        <p:nvPr/>
      </p:nvGrpSpPr>
      <p:grpSpPr>
        <a:xfrm>
          <a:off x="0" y="0"/>
          <a:ext cx="0" cy="0"/>
          <a:chOff x="0" y="0"/>
          <a:chExt cx="0" cy="0"/>
        </a:xfrm>
      </p:grpSpPr>
      <p:sp>
        <p:nvSpPr>
          <p:cNvPr id="2" name="TextBox 2"/>
          <p:cNvSpPr txBox="1"/>
          <p:nvPr/>
        </p:nvSpPr>
        <p:spPr>
          <a:xfrm>
            <a:off x="2704194" y="1011250"/>
            <a:ext cx="12879612" cy="1435099"/>
          </a:xfrm>
          <a:prstGeom prst="rect">
            <a:avLst/>
          </a:prstGeom>
        </p:spPr>
        <p:txBody>
          <a:bodyPr lIns="0" tIns="0" rIns="0" bIns="0" rtlCol="0" anchor="t">
            <a:spAutoFit/>
          </a:bodyPr>
          <a:lstStyle/>
          <a:p>
            <a:pPr algn="l">
              <a:lnSpc>
                <a:spcPts val="11200"/>
              </a:lnSpc>
            </a:pPr>
            <a:r>
              <a:rPr lang="en-US" sz="8000">
                <a:solidFill>
                  <a:srgbClr val="000000"/>
                </a:solidFill>
                <a:latin typeface="Angella White"/>
              </a:rPr>
              <a:t>Defining &amp; Understanding the Gut Microbiota </a:t>
            </a:r>
          </a:p>
        </p:txBody>
      </p:sp>
      <p:sp>
        <p:nvSpPr>
          <p:cNvPr id="3" name="Freeform 3"/>
          <p:cNvSpPr/>
          <p:nvPr/>
        </p:nvSpPr>
        <p:spPr>
          <a:xfrm rot="-10057392">
            <a:off x="15118769" y="6368884"/>
            <a:ext cx="6493940" cy="6529555"/>
          </a:xfrm>
          <a:custGeom>
            <a:avLst/>
            <a:gdLst/>
            <a:ahLst/>
            <a:cxnLst/>
            <a:rect l="l" t="t" r="r" b="b"/>
            <a:pathLst>
              <a:path w="6493940" h="6529555">
                <a:moveTo>
                  <a:pt x="0" y="0"/>
                </a:moveTo>
                <a:lnTo>
                  <a:pt x="6493939" y="0"/>
                </a:lnTo>
                <a:lnTo>
                  <a:pt x="6493939" y="6529556"/>
                </a:lnTo>
                <a:lnTo>
                  <a:pt x="0" y="65295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4065954">
            <a:off x="13641466" y="7557264"/>
            <a:ext cx="4700392" cy="1649410"/>
          </a:xfrm>
          <a:custGeom>
            <a:avLst/>
            <a:gdLst/>
            <a:ahLst/>
            <a:cxnLst/>
            <a:rect l="l" t="t" r="r" b="b"/>
            <a:pathLst>
              <a:path w="4700392" h="1649410">
                <a:moveTo>
                  <a:pt x="0" y="0"/>
                </a:moveTo>
                <a:lnTo>
                  <a:pt x="4700392" y="0"/>
                </a:lnTo>
                <a:lnTo>
                  <a:pt x="4700392" y="1649411"/>
                </a:lnTo>
                <a:lnTo>
                  <a:pt x="0" y="16494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24391" flipV="1">
            <a:off x="16718577" y="6590989"/>
            <a:ext cx="2450438" cy="4185866"/>
          </a:xfrm>
          <a:custGeom>
            <a:avLst/>
            <a:gdLst/>
            <a:ahLst/>
            <a:cxnLst/>
            <a:rect l="l" t="t" r="r" b="b"/>
            <a:pathLst>
              <a:path w="2450438" h="4185866">
                <a:moveTo>
                  <a:pt x="0" y="4185865"/>
                </a:moveTo>
                <a:lnTo>
                  <a:pt x="2450439" y="4185865"/>
                </a:lnTo>
                <a:lnTo>
                  <a:pt x="2450439" y="0"/>
                </a:lnTo>
                <a:lnTo>
                  <a:pt x="0" y="0"/>
                </a:lnTo>
                <a:lnTo>
                  <a:pt x="0" y="4185865"/>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363955" flipH="1">
            <a:off x="-1407618" y="-242438"/>
            <a:ext cx="3637262" cy="7928637"/>
          </a:xfrm>
          <a:custGeom>
            <a:avLst/>
            <a:gdLst/>
            <a:ahLst/>
            <a:cxnLst/>
            <a:rect l="l" t="t" r="r" b="b"/>
            <a:pathLst>
              <a:path w="3637262" h="7928637">
                <a:moveTo>
                  <a:pt x="3637262" y="0"/>
                </a:moveTo>
                <a:lnTo>
                  <a:pt x="0" y="0"/>
                </a:lnTo>
                <a:lnTo>
                  <a:pt x="0" y="7928637"/>
                </a:lnTo>
                <a:lnTo>
                  <a:pt x="3637262" y="7928637"/>
                </a:lnTo>
                <a:lnTo>
                  <a:pt x="3637262" y="0"/>
                </a:lnTo>
                <a:close/>
              </a:path>
            </a:pathLst>
          </a:custGeom>
          <a:blipFill>
            <a:blip r:embed="rId8">
              <a:alphaModFix amt="75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5537227" y="2446350"/>
            <a:ext cx="2406570" cy="2406570"/>
          </a:xfrm>
          <a:custGeom>
            <a:avLst/>
            <a:gdLst/>
            <a:ahLst/>
            <a:cxnLst/>
            <a:rect l="l" t="t" r="r" b="b"/>
            <a:pathLst>
              <a:path w="2406570" h="2406570">
                <a:moveTo>
                  <a:pt x="0" y="0"/>
                </a:moveTo>
                <a:lnTo>
                  <a:pt x="2406570" y="0"/>
                </a:lnTo>
                <a:lnTo>
                  <a:pt x="2406570" y="2406569"/>
                </a:lnTo>
                <a:lnTo>
                  <a:pt x="0" y="24065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TextBox 8"/>
          <p:cNvSpPr txBox="1"/>
          <p:nvPr/>
        </p:nvSpPr>
        <p:spPr>
          <a:xfrm>
            <a:off x="2435467" y="2788158"/>
            <a:ext cx="12449757" cy="6470142"/>
          </a:xfrm>
          <a:prstGeom prst="rect">
            <a:avLst/>
          </a:prstGeom>
        </p:spPr>
        <p:txBody>
          <a:bodyPr lIns="0" tIns="0" rIns="0" bIns="0" rtlCol="0" anchor="t">
            <a:spAutoFit/>
          </a:bodyPr>
          <a:lstStyle/>
          <a:p>
            <a:pPr marL="777240" lvl="1" indent="-388620" algn="l">
              <a:lnSpc>
                <a:spcPts val="5724"/>
              </a:lnSpc>
              <a:buFont typeface="Arial"/>
              <a:buChar char="•"/>
            </a:pPr>
            <a:r>
              <a:rPr lang="en-US" sz="3600">
                <a:solidFill>
                  <a:srgbClr val="726151"/>
                </a:solidFill>
                <a:latin typeface="Kulachat Serif"/>
              </a:rPr>
              <a:t>Gut Microbiota/Microbiome = diverse community of microorganisms (bacteria, fungi, viruses, protozoa, parasites) living in the GI tract</a:t>
            </a:r>
          </a:p>
          <a:p>
            <a:pPr marL="777240" lvl="1" indent="-388620" algn="l">
              <a:lnSpc>
                <a:spcPts val="5724"/>
              </a:lnSpc>
              <a:buFont typeface="Arial"/>
              <a:buChar char="•"/>
            </a:pPr>
            <a:r>
              <a:rPr lang="en-US" sz="3600">
                <a:solidFill>
                  <a:srgbClr val="726151"/>
                </a:solidFill>
                <a:latin typeface="Kulachat Serif"/>
              </a:rPr>
              <a:t>100 Trillion microbes, ~ 2-5 pounds of bugs</a:t>
            </a:r>
          </a:p>
          <a:p>
            <a:pPr marL="777240" lvl="1" indent="-388620" algn="l">
              <a:lnSpc>
                <a:spcPts val="5724"/>
              </a:lnSpc>
              <a:buFont typeface="Arial"/>
              <a:buChar char="•"/>
            </a:pPr>
            <a:r>
              <a:rPr lang="en-US" sz="3600">
                <a:solidFill>
                  <a:srgbClr val="726151"/>
                </a:solidFill>
                <a:latin typeface="Kulachat Serif"/>
              </a:rPr>
              <a:t>Plays a crucial role in digestion, metabolism, immune function, mental health, cognition, cardiovascular health, the nervous system, inflammation, and hormones </a:t>
            </a:r>
          </a:p>
          <a:p>
            <a:pPr marL="777240" lvl="1" indent="-388620" algn="l">
              <a:lnSpc>
                <a:spcPts val="5724"/>
              </a:lnSpc>
              <a:buFont typeface="Arial"/>
              <a:buChar char="•"/>
            </a:pPr>
            <a:r>
              <a:rPr lang="en-US" sz="3600">
                <a:solidFill>
                  <a:srgbClr val="726151"/>
                </a:solidFill>
                <a:latin typeface="Kulachat Serif"/>
              </a:rPr>
              <a:t>Diversity = the key to a resilient microbiome (300- 1,000 species)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TextBox 2"/>
          <p:cNvSpPr txBox="1"/>
          <p:nvPr/>
        </p:nvSpPr>
        <p:spPr>
          <a:xfrm>
            <a:off x="2704194" y="921711"/>
            <a:ext cx="12879612" cy="1524638"/>
          </a:xfrm>
          <a:prstGeom prst="rect">
            <a:avLst/>
          </a:prstGeom>
        </p:spPr>
        <p:txBody>
          <a:bodyPr lIns="0" tIns="0" rIns="0" bIns="0" rtlCol="0" anchor="t">
            <a:spAutoFit/>
          </a:bodyPr>
          <a:lstStyle/>
          <a:p>
            <a:pPr algn="l">
              <a:lnSpc>
                <a:spcPts val="12039"/>
              </a:lnSpc>
            </a:pPr>
            <a:r>
              <a:rPr lang="en-US" sz="8599">
                <a:solidFill>
                  <a:srgbClr val="000000"/>
                </a:solidFill>
                <a:latin typeface="Angella White"/>
              </a:rPr>
              <a:t>The Enteric Nervous System (ENS)</a:t>
            </a:r>
          </a:p>
        </p:txBody>
      </p:sp>
      <p:sp>
        <p:nvSpPr>
          <p:cNvPr id="3" name="Freeform 3"/>
          <p:cNvSpPr/>
          <p:nvPr/>
        </p:nvSpPr>
        <p:spPr>
          <a:xfrm rot="-10057392">
            <a:off x="15118769" y="6368884"/>
            <a:ext cx="6493940" cy="6529555"/>
          </a:xfrm>
          <a:custGeom>
            <a:avLst/>
            <a:gdLst/>
            <a:ahLst/>
            <a:cxnLst/>
            <a:rect l="l" t="t" r="r" b="b"/>
            <a:pathLst>
              <a:path w="6493940" h="6529555">
                <a:moveTo>
                  <a:pt x="0" y="0"/>
                </a:moveTo>
                <a:lnTo>
                  <a:pt x="6493939" y="0"/>
                </a:lnTo>
                <a:lnTo>
                  <a:pt x="6493939" y="6529556"/>
                </a:lnTo>
                <a:lnTo>
                  <a:pt x="0" y="65295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4065954">
            <a:off x="13641466" y="7557264"/>
            <a:ext cx="4700392" cy="1649410"/>
          </a:xfrm>
          <a:custGeom>
            <a:avLst/>
            <a:gdLst/>
            <a:ahLst/>
            <a:cxnLst/>
            <a:rect l="l" t="t" r="r" b="b"/>
            <a:pathLst>
              <a:path w="4700392" h="1649410">
                <a:moveTo>
                  <a:pt x="0" y="0"/>
                </a:moveTo>
                <a:lnTo>
                  <a:pt x="4700392" y="0"/>
                </a:lnTo>
                <a:lnTo>
                  <a:pt x="4700392" y="1649411"/>
                </a:lnTo>
                <a:lnTo>
                  <a:pt x="0" y="16494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24391" flipV="1">
            <a:off x="16718577" y="6590989"/>
            <a:ext cx="2450438" cy="4185866"/>
          </a:xfrm>
          <a:custGeom>
            <a:avLst/>
            <a:gdLst/>
            <a:ahLst/>
            <a:cxnLst/>
            <a:rect l="l" t="t" r="r" b="b"/>
            <a:pathLst>
              <a:path w="2450438" h="4185866">
                <a:moveTo>
                  <a:pt x="0" y="4185865"/>
                </a:moveTo>
                <a:lnTo>
                  <a:pt x="2450439" y="4185865"/>
                </a:lnTo>
                <a:lnTo>
                  <a:pt x="2450439" y="0"/>
                </a:lnTo>
                <a:lnTo>
                  <a:pt x="0" y="0"/>
                </a:lnTo>
                <a:lnTo>
                  <a:pt x="0" y="4185865"/>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363955" flipH="1">
            <a:off x="-1407618" y="-242438"/>
            <a:ext cx="3637262" cy="7928637"/>
          </a:xfrm>
          <a:custGeom>
            <a:avLst/>
            <a:gdLst/>
            <a:ahLst/>
            <a:cxnLst/>
            <a:rect l="l" t="t" r="r" b="b"/>
            <a:pathLst>
              <a:path w="3637262" h="7928637">
                <a:moveTo>
                  <a:pt x="3637262" y="0"/>
                </a:moveTo>
                <a:lnTo>
                  <a:pt x="0" y="0"/>
                </a:lnTo>
                <a:lnTo>
                  <a:pt x="0" y="7928637"/>
                </a:lnTo>
                <a:lnTo>
                  <a:pt x="3637262" y="7928637"/>
                </a:lnTo>
                <a:lnTo>
                  <a:pt x="3637262" y="0"/>
                </a:lnTo>
                <a:close/>
              </a:path>
            </a:pathLst>
          </a:custGeom>
          <a:blipFill>
            <a:blip r:embed="rId8">
              <a:alphaModFix amt="75000"/>
              <a:extLst>
                <a:ext uri="{96DAC541-7B7A-43D3-8B79-37D633B846F1}">
                  <asvg:svgBlip xmlns:asvg="http://schemas.microsoft.com/office/drawing/2016/SVG/main" r:embed="rId9"/>
                </a:ext>
              </a:extLst>
            </a:blip>
            <a:stretch>
              <a:fillRect/>
            </a:stretch>
          </a:blipFill>
        </p:spPr>
      </p:sp>
      <p:sp>
        <p:nvSpPr>
          <p:cNvPr id="7" name="Freeform 7"/>
          <p:cNvSpPr/>
          <p:nvPr/>
        </p:nvSpPr>
        <p:spPr>
          <a:xfrm>
            <a:off x="15262043" y="646191"/>
            <a:ext cx="2763244" cy="3600318"/>
          </a:xfrm>
          <a:custGeom>
            <a:avLst/>
            <a:gdLst/>
            <a:ahLst/>
            <a:cxnLst/>
            <a:rect l="l" t="t" r="r" b="b"/>
            <a:pathLst>
              <a:path w="2763244" h="3600318">
                <a:moveTo>
                  <a:pt x="0" y="0"/>
                </a:moveTo>
                <a:lnTo>
                  <a:pt x="2763244" y="0"/>
                </a:lnTo>
                <a:lnTo>
                  <a:pt x="2763244" y="3600317"/>
                </a:lnTo>
                <a:lnTo>
                  <a:pt x="0" y="3600317"/>
                </a:lnTo>
                <a:lnTo>
                  <a:pt x="0" y="0"/>
                </a:lnTo>
                <a:close/>
              </a:path>
            </a:pathLst>
          </a:custGeom>
          <a:blipFill>
            <a:blip r:embed="rId10"/>
            <a:stretch>
              <a:fillRect/>
            </a:stretch>
          </a:blipFill>
        </p:spPr>
      </p:sp>
      <p:sp>
        <p:nvSpPr>
          <p:cNvPr id="8" name="TextBox 8"/>
          <p:cNvSpPr txBox="1"/>
          <p:nvPr/>
        </p:nvSpPr>
        <p:spPr>
          <a:xfrm>
            <a:off x="2482046" y="2788158"/>
            <a:ext cx="13101760" cy="6470142"/>
          </a:xfrm>
          <a:prstGeom prst="rect">
            <a:avLst/>
          </a:prstGeom>
        </p:spPr>
        <p:txBody>
          <a:bodyPr lIns="0" tIns="0" rIns="0" bIns="0" rtlCol="0" anchor="t">
            <a:spAutoFit/>
          </a:bodyPr>
          <a:lstStyle/>
          <a:p>
            <a:pPr marL="777240" lvl="1" indent="-388620" algn="l">
              <a:lnSpc>
                <a:spcPts val="5724"/>
              </a:lnSpc>
              <a:buFont typeface="Arial"/>
              <a:buChar char="•"/>
            </a:pPr>
            <a:r>
              <a:rPr lang="en-US" sz="3600">
                <a:solidFill>
                  <a:srgbClr val="726151"/>
                </a:solidFill>
                <a:latin typeface="Kulachat Serif"/>
              </a:rPr>
              <a:t>The “Second Brain”</a:t>
            </a:r>
          </a:p>
          <a:p>
            <a:pPr marL="777240" lvl="1" indent="-388620" algn="l">
              <a:lnSpc>
                <a:spcPts val="5724"/>
              </a:lnSpc>
              <a:buFont typeface="Arial"/>
              <a:buChar char="•"/>
            </a:pPr>
            <a:r>
              <a:rPr lang="en-US" sz="3600">
                <a:solidFill>
                  <a:srgbClr val="726151"/>
                </a:solidFill>
                <a:latin typeface="Kulachat Serif"/>
              </a:rPr>
              <a:t>A complex network of neurons embedded in the gut lining</a:t>
            </a:r>
          </a:p>
          <a:p>
            <a:pPr marL="777240" lvl="1" indent="-388620" algn="l">
              <a:lnSpc>
                <a:spcPts val="5724"/>
              </a:lnSpc>
              <a:buFont typeface="Arial"/>
              <a:buChar char="•"/>
            </a:pPr>
            <a:r>
              <a:rPr lang="en-US" sz="3600">
                <a:solidFill>
                  <a:srgbClr val="726151"/>
                </a:solidFill>
                <a:latin typeface="Kulachat Serif"/>
              </a:rPr>
              <a:t>Part of the Autonomic Nervous System, along with the Sympathetic &amp; Parasympathetic Nervous Systems</a:t>
            </a:r>
          </a:p>
          <a:p>
            <a:pPr marL="777240" lvl="1" indent="-388620" algn="l">
              <a:lnSpc>
                <a:spcPts val="5724"/>
              </a:lnSpc>
              <a:buFont typeface="Arial"/>
              <a:buChar char="•"/>
            </a:pPr>
            <a:r>
              <a:rPr lang="en-US" sz="3600">
                <a:solidFill>
                  <a:srgbClr val="726151"/>
                </a:solidFill>
                <a:latin typeface="Kulachat Serif"/>
              </a:rPr>
              <a:t>Responsible for the bodies response to food/drink via breakdown &amp; absorption of food, digestive secretions, blood flow, hormone release, gut motility </a:t>
            </a:r>
          </a:p>
          <a:p>
            <a:pPr marL="777240" lvl="1" indent="-388620" algn="l">
              <a:lnSpc>
                <a:spcPts val="5724"/>
              </a:lnSpc>
              <a:buFont typeface="Arial"/>
              <a:buChar char="•"/>
            </a:pPr>
            <a:r>
              <a:rPr lang="en-US" sz="3600">
                <a:solidFill>
                  <a:srgbClr val="726151"/>
                </a:solidFill>
                <a:latin typeface="Kulachat Serif"/>
              </a:rPr>
              <a:t>Connects the brain &amp; the gut via the Vagus Nerve</a:t>
            </a:r>
          </a:p>
          <a:p>
            <a:pPr marL="777240" lvl="1" indent="-388620" algn="l">
              <a:lnSpc>
                <a:spcPts val="5724"/>
              </a:lnSpc>
              <a:buFont typeface="Arial"/>
              <a:buChar char="•"/>
            </a:pPr>
            <a:r>
              <a:rPr lang="en-US" sz="3600">
                <a:solidFill>
                  <a:srgbClr val="726151"/>
                </a:solidFill>
                <a:latin typeface="Kulachat Serif"/>
              </a:rPr>
              <a:t>“Gut Feelings” or “Butterflies in your Stomach”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E9D90"/>
        </a:solidFill>
        <a:effectLst/>
      </p:bgPr>
    </p:bg>
    <p:spTree>
      <p:nvGrpSpPr>
        <p:cNvPr id="1" name=""/>
        <p:cNvGrpSpPr/>
        <p:nvPr/>
      </p:nvGrpSpPr>
      <p:grpSpPr>
        <a:xfrm>
          <a:off x="0" y="0"/>
          <a:ext cx="0" cy="0"/>
          <a:chOff x="0" y="0"/>
          <a:chExt cx="0" cy="0"/>
        </a:xfrm>
      </p:grpSpPr>
      <p:sp>
        <p:nvSpPr>
          <p:cNvPr id="2" name="Freeform 2"/>
          <p:cNvSpPr/>
          <p:nvPr/>
        </p:nvSpPr>
        <p:spPr>
          <a:xfrm rot="-10057392">
            <a:off x="15118769" y="6368884"/>
            <a:ext cx="6493940" cy="6529555"/>
          </a:xfrm>
          <a:custGeom>
            <a:avLst/>
            <a:gdLst/>
            <a:ahLst/>
            <a:cxnLst/>
            <a:rect l="l" t="t" r="r" b="b"/>
            <a:pathLst>
              <a:path w="6493940" h="6529555">
                <a:moveTo>
                  <a:pt x="0" y="0"/>
                </a:moveTo>
                <a:lnTo>
                  <a:pt x="6493939" y="0"/>
                </a:lnTo>
                <a:lnTo>
                  <a:pt x="6493939" y="6529556"/>
                </a:lnTo>
                <a:lnTo>
                  <a:pt x="0" y="65295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4065954">
            <a:off x="13641466" y="7557264"/>
            <a:ext cx="4700392" cy="1649410"/>
          </a:xfrm>
          <a:custGeom>
            <a:avLst/>
            <a:gdLst/>
            <a:ahLst/>
            <a:cxnLst/>
            <a:rect l="l" t="t" r="r" b="b"/>
            <a:pathLst>
              <a:path w="4700392" h="1649410">
                <a:moveTo>
                  <a:pt x="0" y="0"/>
                </a:moveTo>
                <a:lnTo>
                  <a:pt x="4700392" y="0"/>
                </a:lnTo>
                <a:lnTo>
                  <a:pt x="4700392" y="1649411"/>
                </a:lnTo>
                <a:lnTo>
                  <a:pt x="0" y="16494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124391" flipV="1">
            <a:off x="16718577" y="6590989"/>
            <a:ext cx="2450438" cy="4185866"/>
          </a:xfrm>
          <a:custGeom>
            <a:avLst/>
            <a:gdLst/>
            <a:ahLst/>
            <a:cxnLst/>
            <a:rect l="l" t="t" r="r" b="b"/>
            <a:pathLst>
              <a:path w="2450438" h="4185866">
                <a:moveTo>
                  <a:pt x="0" y="4185865"/>
                </a:moveTo>
                <a:lnTo>
                  <a:pt x="2450439" y="4185865"/>
                </a:lnTo>
                <a:lnTo>
                  <a:pt x="2450439" y="0"/>
                </a:lnTo>
                <a:lnTo>
                  <a:pt x="0" y="0"/>
                </a:lnTo>
                <a:lnTo>
                  <a:pt x="0" y="4185865"/>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rot="1363955" flipH="1">
            <a:off x="-1407618" y="-242438"/>
            <a:ext cx="3637262" cy="7928637"/>
          </a:xfrm>
          <a:custGeom>
            <a:avLst/>
            <a:gdLst/>
            <a:ahLst/>
            <a:cxnLst/>
            <a:rect l="l" t="t" r="r" b="b"/>
            <a:pathLst>
              <a:path w="3637262" h="7928637">
                <a:moveTo>
                  <a:pt x="3637262" y="0"/>
                </a:moveTo>
                <a:lnTo>
                  <a:pt x="0" y="0"/>
                </a:lnTo>
                <a:lnTo>
                  <a:pt x="0" y="7928637"/>
                </a:lnTo>
                <a:lnTo>
                  <a:pt x="3637262" y="7928637"/>
                </a:lnTo>
                <a:lnTo>
                  <a:pt x="3637262" y="0"/>
                </a:lnTo>
                <a:close/>
              </a:path>
            </a:pathLst>
          </a:custGeom>
          <a:blipFill>
            <a:blip r:embed="rId8">
              <a:alphaModFix amt="75000"/>
              <a:extLst>
                <a:ext uri="{96DAC541-7B7A-43D3-8B79-37D633B846F1}">
                  <asvg:svgBlip xmlns:asvg="http://schemas.microsoft.com/office/drawing/2016/SVG/main" r:embed="rId9"/>
                </a:ext>
              </a:extLst>
            </a:blip>
            <a:stretch>
              <a:fillRect/>
            </a:stretch>
          </a:blipFill>
        </p:spPr>
      </p:sp>
      <p:sp>
        <p:nvSpPr>
          <p:cNvPr id="6" name="Freeform 6"/>
          <p:cNvSpPr/>
          <p:nvPr/>
        </p:nvSpPr>
        <p:spPr>
          <a:xfrm>
            <a:off x="4554697" y="-59659"/>
            <a:ext cx="9178606" cy="10406317"/>
          </a:xfrm>
          <a:custGeom>
            <a:avLst/>
            <a:gdLst/>
            <a:ahLst/>
            <a:cxnLst/>
            <a:rect l="l" t="t" r="r" b="b"/>
            <a:pathLst>
              <a:path w="9178606" h="10406317">
                <a:moveTo>
                  <a:pt x="0" y="0"/>
                </a:moveTo>
                <a:lnTo>
                  <a:pt x="9178606" y="0"/>
                </a:lnTo>
                <a:lnTo>
                  <a:pt x="9178606" y="10406318"/>
                </a:lnTo>
                <a:lnTo>
                  <a:pt x="0" y="10406318"/>
                </a:lnTo>
                <a:lnTo>
                  <a:pt x="0" y="0"/>
                </a:lnTo>
                <a:close/>
              </a:path>
            </a:pathLst>
          </a:custGeom>
          <a:blipFill>
            <a:blip r:embed="rId10"/>
            <a:stretch>
              <a:fillRect/>
            </a:stretch>
          </a:blipFill>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5D4C6"/>
        </a:solidFill>
        <a:effectLst/>
      </p:bgPr>
    </p:bg>
    <p:spTree>
      <p:nvGrpSpPr>
        <p:cNvPr id="1" name=""/>
        <p:cNvGrpSpPr/>
        <p:nvPr/>
      </p:nvGrpSpPr>
      <p:grpSpPr>
        <a:xfrm>
          <a:off x="0" y="0"/>
          <a:ext cx="0" cy="0"/>
          <a:chOff x="0" y="0"/>
          <a:chExt cx="0" cy="0"/>
        </a:xfrm>
      </p:grpSpPr>
      <p:sp>
        <p:nvSpPr>
          <p:cNvPr id="2" name="TextBox 2"/>
          <p:cNvSpPr txBox="1"/>
          <p:nvPr/>
        </p:nvSpPr>
        <p:spPr>
          <a:xfrm>
            <a:off x="2657615" y="1113343"/>
            <a:ext cx="15630385" cy="1435099"/>
          </a:xfrm>
          <a:prstGeom prst="rect">
            <a:avLst/>
          </a:prstGeom>
        </p:spPr>
        <p:txBody>
          <a:bodyPr lIns="0" tIns="0" rIns="0" bIns="0" rtlCol="0" anchor="t">
            <a:spAutoFit/>
          </a:bodyPr>
          <a:lstStyle/>
          <a:p>
            <a:pPr algn="l">
              <a:lnSpc>
                <a:spcPts val="11200"/>
              </a:lnSpc>
            </a:pPr>
            <a:r>
              <a:rPr lang="en-US" sz="8000">
                <a:solidFill>
                  <a:srgbClr val="000000"/>
                </a:solidFill>
                <a:latin typeface="Angella White"/>
              </a:rPr>
              <a:t>Neurotransmitters &amp; Gut-Brain Signaling Pathways</a:t>
            </a:r>
          </a:p>
        </p:txBody>
      </p:sp>
      <p:sp>
        <p:nvSpPr>
          <p:cNvPr id="3" name="Freeform 3"/>
          <p:cNvSpPr/>
          <p:nvPr/>
        </p:nvSpPr>
        <p:spPr>
          <a:xfrm rot="-10057392">
            <a:off x="15118769" y="6368884"/>
            <a:ext cx="6493940" cy="6529555"/>
          </a:xfrm>
          <a:custGeom>
            <a:avLst/>
            <a:gdLst/>
            <a:ahLst/>
            <a:cxnLst/>
            <a:rect l="l" t="t" r="r" b="b"/>
            <a:pathLst>
              <a:path w="6493940" h="6529555">
                <a:moveTo>
                  <a:pt x="0" y="0"/>
                </a:moveTo>
                <a:lnTo>
                  <a:pt x="6493939" y="0"/>
                </a:lnTo>
                <a:lnTo>
                  <a:pt x="6493939" y="6529556"/>
                </a:lnTo>
                <a:lnTo>
                  <a:pt x="0" y="65295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4065954">
            <a:off x="13641466" y="7557264"/>
            <a:ext cx="4700392" cy="1649410"/>
          </a:xfrm>
          <a:custGeom>
            <a:avLst/>
            <a:gdLst/>
            <a:ahLst/>
            <a:cxnLst/>
            <a:rect l="l" t="t" r="r" b="b"/>
            <a:pathLst>
              <a:path w="4700392" h="1649410">
                <a:moveTo>
                  <a:pt x="0" y="0"/>
                </a:moveTo>
                <a:lnTo>
                  <a:pt x="4700392" y="0"/>
                </a:lnTo>
                <a:lnTo>
                  <a:pt x="4700392" y="1649411"/>
                </a:lnTo>
                <a:lnTo>
                  <a:pt x="0" y="16494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24391" flipV="1">
            <a:off x="16718577" y="6590989"/>
            <a:ext cx="2450438" cy="4185866"/>
          </a:xfrm>
          <a:custGeom>
            <a:avLst/>
            <a:gdLst/>
            <a:ahLst/>
            <a:cxnLst/>
            <a:rect l="l" t="t" r="r" b="b"/>
            <a:pathLst>
              <a:path w="2450438" h="4185866">
                <a:moveTo>
                  <a:pt x="0" y="4185865"/>
                </a:moveTo>
                <a:lnTo>
                  <a:pt x="2450439" y="4185865"/>
                </a:lnTo>
                <a:lnTo>
                  <a:pt x="2450439" y="0"/>
                </a:lnTo>
                <a:lnTo>
                  <a:pt x="0" y="0"/>
                </a:lnTo>
                <a:lnTo>
                  <a:pt x="0" y="4185865"/>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363955" flipH="1">
            <a:off x="-1407618" y="-242438"/>
            <a:ext cx="3637262" cy="7928637"/>
          </a:xfrm>
          <a:custGeom>
            <a:avLst/>
            <a:gdLst/>
            <a:ahLst/>
            <a:cxnLst/>
            <a:rect l="l" t="t" r="r" b="b"/>
            <a:pathLst>
              <a:path w="3637262" h="7928637">
                <a:moveTo>
                  <a:pt x="3637262" y="0"/>
                </a:moveTo>
                <a:lnTo>
                  <a:pt x="0" y="0"/>
                </a:lnTo>
                <a:lnTo>
                  <a:pt x="0" y="7928637"/>
                </a:lnTo>
                <a:lnTo>
                  <a:pt x="3637262" y="7928637"/>
                </a:lnTo>
                <a:lnTo>
                  <a:pt x="3637262" y="0"/>
                </a:lnTo>
                <a:close/>
              </a:path>
            </a:pathLst>
          </a:custGeom>
          <a:blipFill>
            <a:blip r:embed="rId8">
              <a:alphaModFix amt="75000"/>
              <a:extLst>
                <a:ext uri="{96DAC541-7B7A-43D3-8B79-37D633B846F1}">
                  <asvg:svgBlip xmlns:asvg="http://schemas.microsoft.com/office/drawing/2016/SVG/main" r:embed="rId9"/>
                </a:ext>
              </a:extLst>
            </a:blip>
            <a:stretch>
              <a:fillRect/>
            </a:stretch>
          </a:blipFill>
        </p:spPr>
      </p:sp>
      <p:sp>
        <p:nvSpPr>
          <p:cNvPr id="7" name="TextBox 7"/>
          <p:cNvSpPr txBox="1"/>
          <p:nvPr/>
        </p:nvSpPr>
        <p:spPr>
          <a:xfrm>
            <a:off x="2435467" y="2788158"/>
            <a:ext cx="12449757" cy="6470142"/>
          </a:xfrm>
          <a:prstGeom prst="rect">
            <a:avLst/>
          </a:prstGeom>
        </p:spPr>
        <p:txBody>
          <a:bodyPr lIns="0" tIns="0" rIns="0" bIns="0" rtlCol="0" anchor="t">
            <a:spAutoFit/>
          </a:bodyPr>
          <a:lstStyle/>
          <a:p>
            <a:pPr marL="777240" lvl="1" indent="-388620" algn="l">
              <a:lnSpc>
                <a:spcPts val="5724"/>
              </a:lnSpc>
              <a:buFont typeface="Arial"/>
              <a:buChar char="•"/>
            </a:pPr>
            <a:r>
              <a:rPr lang="en-US" sz="3600">
                <a:solidFill>
                  <a:srgbClr val="726151"/>
                </a:solidFill>
                <a:latin typeface="Kulachat Serif"/>
              </a:rPr>
              <a:t>Produced in the gut, influence mood &amp; behavior:</a:t>
            </a:r>
          </a:p>
          <a:p>
            <a:pPr marL="1554480" lvl="2" indent="-518160" algn="l">
              <a:lnSpc>
                <a:spcPts val="5724"/>
              </a:lnSpc>
              <a:buFont typeface="Arial"/>
              <a:buChar char="⚬"/>
            </a:pPr>
            <a:r>
              <a:rPr lang="en-US" sz="3600">
                <a:solidFill>
                  <a:srgbClr val="726151"/>
                </a:solidFill>
                <a:latin typeface="Kulachat Serif"/>
              </a:rPr>
              <a:t>Serotonin: satisfaction, happiness, sleep, digestion</a:t>
            </a:r>
          </a:p>
          <a:p>
            <a:pPr marL="1554480" lvl="2" indent="-518160" algn="l">
              <a:lnSpc>
                <a:spcPts val="5724"/>
              </a:lnSpc>
              <a:buFont typeface="Arial"/>
              <a:buChar char="⚬"/>
            </a:pPr>
            <a:r>
              <a:rPr lang="en-US" sz="3600">
                <a:solidFill>
                  <a:srgbClr val="726151"/>
                </a:solidFill>
                <a:latin typeface="Kulachat Serif"/>
              </a:rPr>
              <a:t>Dopamine: reward system, pleasure, motivation, memory</a:t>
            </a:r>
          </a:p>
          <a:p>
            <a:pPr marL="1554480" lvl="2" indent="-518160" algn="l">
              <a:lnSpc>
                <a:spcPts val="5724"/>
              </a:lnSpc>
              <a:buFont typeface="Arial"/>
              <a:buChar char="⚬"/>
            </a:pPr>
            <a:r>
              <a:rPr lang="en-US" sz="3600">
                <a:solidFill>
                  <a:srgbClr val="726151"/>
                </a:solidFill>
                <a:latin typeface="Kulachat Serif"/>
              </a:rPr>
              <a:t>GABA: calming, sleep, relaxation</a:t>
            </a:r>
          </a:p>
          <a:p>
            <a:pPr marL="777240" lvl="1" indent="-388620" algn="l">
              <a:lnSpc>
                <a:spcPts val="5724"/>
              </a:lnSpc>
              <a:buFont typeface="Arial"/>
              <a:buChar char="•"/>
            </a:pPr>
            <a:r>
              <a:rPr lang="en-US" sz="3600">
                <a:solidFill>
                  <a:srgbClr val="726151"/>
                </a:solidFill>
                <a:latin typeface="Kulachat Serif"/>
              </a:rPr>
              <a:t> 95% of serotonin receptors are in the gut, 95% of serotonin produced by the gut microbiome</a:t>
            </a:r>
          </a:p>
          <a:p>
            <a:pPr marL="777240" lvl="1" indent="-388620" algn="l">
              <a:lnSpc>
                <a:spcPts val="5724"/>
              </a:lnSpc>
              <a:buFont typeface="Arial"/>
              <a:buChar char="•"/>
            </a:pPr>
            <a:r>
              <a:rPr lang="en-US" sz="3600">
                <a:solidFill>
                  <a:srgbClr val="726151"/>
                </a:solidFill>
                <a:latin typeface="Kulachat Serif"/>
              </a:rPr>
              <a:t> The health of the microbiome impacts neurotransmitter production, and brain function (emotions, cognition, stress response)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sp>
        <p:nvSpPr>
          <p:cNvPr id="2" name="TextBox 2"/>
          <p:cNvSpPr txBox="1"/>
          <p:nvPr/>
        </p:nvSpPr>
        <p:spPr>
          <a:xfrm>
            <a:off x="2704194" y="1059699"/>
            <a:ext cx="12879612" cy="1524638"/>
          </a:xfrm>
          <a:prstGeom prst="rect">
            <a:avLst/>
          </a:prstGeom>
        </p:spPr>
        <p:txBody>
          <a:bodyPr lIns="0" tIns="0" rIns="0" bIns="0" rtlCol="0" anchor="t">
            <a:spAutoFit/>
          </a:bodyPr>
          <a:lstStyle/>
          <a:p>
            <a:pPr algn="l">
              <a:lnSpc>
                <a:spcPts val="12039"/>
              </a:lnSpc>
            </a:pPr>
            <a:r>
              <a:rPr lang="en-US" sz="8599">
                <a:solidFill>
                  <a:srgbClr val="000000"/>
                </a:solidFill>
                <a:latin typeface="Angella White"/>
              </a:rPr>
              <a:t>Gut-Brain Axis: Integrated Communication</a:t>
            </a:r>
          </a:p>
        </p:txBody>
      </p:sp>
      <p:sp>
        <p:nvSpPr>
          <p:cNvPr id="3" name="Freeform 3"/>
          <p:cNvSpPr/>
          <p:nvPr/>
        </p:nvSpPr>
        <p:spPr>
          <a:xfrm rot="-10057392">
            <a:off x="15118769" y="6368884"/>
            <a:ext cx="6493940" cy="6529555"/>
          </a:xfrm>
          <a:custGeom>
            <a:avLst/>
            <a:gdLst/>
            <a:ahLst/>
            <a:cxnLst/>
            <a:rect l="l" t="t" r="r" b="b"/>
            <a:pathLst>
              <a:path w="6493940" h="6529555">
                <a:moveTo>
                  <a:pt x="0" y="0"/>
                </a:moveTo>
                <a:lnTo>
                  <a:pt x="6493939" y="0"/>
                </a:lnTo>
                <a:lnTo>
                  <a:pt x="6493939" y="6529556"/>
                </a:lnTo>
                <a:lnTo>
                  <a:pt x="0" y="65295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4065954">
            <a:off x="13641466" y="7557264"/>
            <a:ext cx="4700392" cy="1649410"/>
          </a:xfrm>
          <a:custGeom>
            <a:avLst/>
            <a:gdLst/>
            <a:ahLst/>
            <a:cxnLst/>
            <a:rect l="l" t="t" r="r" b="b"/>
            <a:pathLst>
              <a:path w="4700392" h="1649410">
                <a:moveTo>
                  <a:pt x="0" y="0"/>
                </a:moveTo>
                <a:lnTo>
                  <a:pt x="4700392" y="0"/>
                </a:lnTo>
                <a:lnTo>
                  <a:pt x="4700392" y="1649411"/>
                </a:lnTo>
                <a:lnTo>
                  <a:pt x="0" y="16494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24391" flipV="1">
            <a:off x="16718577" y="6590989"/>
            <a:ext cx="2450438" cy="4185866"/>
          </a:xfrm>
          <a:custGeom>
            <a:avLst/>
            <a:gdLst/>
            <a:ahLst/>
            <a:cxnLst/>
            <a:rect l="l" t="t" r="r" b="b"/>
            <a:pathLst>
              <a:path w="2450438" h="4185866">
                <a:moveTo>
                  <a:pt x="0" y="4185865"/>
                </a:moveTo>
                <a:lnTo>
                  <a:pt x="2450439" y="4185865"/>
                </a:lnTo>
                <a:lnTo>
                  <a:pt x="2450439" y="0"/>
                </a:lnTo>
                <a:lnTo>
                  <a:pt x="0" y="0"/>
                </a:lnTo>
                <a:lnTo>
                  <a:pt x="0" y="4185865"/>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1363955" flipH="1">
            <a:off x="-1407618" y="-242438"/>
            <a:ext cx="3637262" cy="7928637"/>
          </a:xfrm>
          <a:custGeom>
            <a:avLst/>
            <a:gdLst/>
            <a:ahLst/>
            <a:cxnLst/>
            <a:rect l="l" t="t" r="r" b="b"/>
            <a:pathLst>
              <a:path w="3637262" h="7928637">
                <a:moveTo>
                  <a:pt x="3637262" y="0"/>
                </a:moveTo>
                <a:lnTo>
                  <a:pt x="0" y="0"/>
                </a:lnTo>
                <a:lnTo>
                  <a:pt x="0" y="7928637"/>
                </a:lnTo>
                <a:lnTo>
                  <a:pt x="3637262" y="7928637"/>
                </a:lnTo>
                <a:lnTo>
                  <a:pt x="3637262" y="0"/>
                </a:lnTo>
                <a:close/>
              </a:path>
            </a:pathLst>
          </a:custGeom>
          <a:blipFill>
            <a:blip r:embed="rId8">
              <a:alphaModFix amt="75000"/>
              <a:extLst>
                <a:ext uri="{96DAC541-7B7A-43D3-8B79-37D633B846F1}">
                  <asvg:svgBlip xmlns:asvg="http://schemas.microsoft.com/office/drawing/2016/SVG/main" r:embed="rId9"/>
                </a:ext>
              </a:extLst>
            </a:blip>
            <a:stretch>
              <a:fillRect/>
            </a:stretch>
          </a:blipFill>
        </p:spPr>
      </p:sp>
      <p:sp>
        <p:nvSpPr>
          <p:cNvPr id="7" name="Freeform 7"/>
          <p:cNvSpPr/>
          <p:nvPr/>
        </p:nvSpPr>
        <p:spPr>
          <a:xfrm rot="1487448">
            <a:off x="15412142" y="463324"/>
            <a:ext cx="2653109" cy="2016363"/>
          </a:xfrm>
          <a:custGeom>
            <a:avLst/>
            <a:gdLst/>
            <a:ahLst/>
            <a:cxnLst/>
            <a:rect l="l" t="t" r="r" b="b"/>
            <a:pathLst>
              <a:path w="2653109" h="2016363">
                <a:moveTo>
                  <a:pt x="0" y="0"/>
                </a:moveTo>
                <a:lnTo>
                  <a:pt x="2653108" y="0"/>
                </a:lnTo>
                <a:lnTo>
                  <a:pt x="2653108" y="2016362"/>
                </a:lnTo>
                <a:lnTo>
                  <a:pt x="0" y="2016362"/>
                </a:lnTo>
                <a:lnTo>
                  <a:pt x="0" y="0"/>
                </a:lnTo>
                <a:close/>
              </a:path>
            </a:pathLst>
          </a:custGeom>
          <a:blipFill>
            <a:blip r:embed="rId10"/>
            <a:stretch>
              <a:fillRect/>
            </a:stretch>
          </a:blipFill>
        </p:spPr>
      </p:sp>
      <p:sp>
        <p:nvSpPr>
          <p:cNvPr id="8" name="TextBox 8"/>
          <p:cNvSpPr txBox="1"/>
          <p:nvPr/>
        </p:nvSpPr>
        <p:spPr>
          <a:xfrm>
            <a:off x="2227311" y="2809660"/>
            <a:ext cx="12884343" cy="6994017"/>
          </a:xfrm>
          <a:prstGeom prst="rect">
            <a:avLst/>
          </a:prstGeom>
        </p:spPr>
        <p:txBody>
          <a:bodyPr lIns="0" tIns="0" rIns="0" bIns="0" rtlCol="0" anchor="t">
            <a:spAutoFit/>
          </a:bodyPr>
          <a:lstStyle/>
          <a:p>
            <a:pPr marL="777240" lvl="1" indent="-388620" algn="l">
              <a:lnSpc>
                <a:spcPts val="5724"/>
              </a:lnSpc>
              <a:buFont typeface="Arial"/>
              <a:buChar char="•"/>
            </a:pPr>
            <a:r>
              <a:rPr lang="en-US" sz="3600">
                <a:solidFill>
                  <a:srgbClr val="726151"/>
                </a:solidFill>
                <a:latin typeface="Kulachat Serif"/>
              </a:rPr>
              <a:t>Bidirectional communication system linking the gut, ENS, CNS, and endocrine/hormonal system</a:t>
            </a:r>
          </a:p>
          <a:p>
            <a:pPr marL="777240" lvl="1" indent="-388620" algn="l">
              <a:lnSpc>
                <a:spcPts val="5724"/>
              </a:lnSpc>
              <a:buFont typeface="Arial"/>
              <a:buChar char="•"/>
            </a:pPr>
            <a:r>
              <a:rPr lang="en-US" sz="3600">
                <a:solidFill>
                  <a:srgbClr val="726151"/>
                </a:solidFill>
                <a:latin typeface="Kulachat Serif"/>
              </a:rPr>
              <a:t>Plays a role in immune system, &amp; metabolic communication</a:t>
            </a:r>
          </a:p>
          <a:p>
            <a:pPr marL="777240" lvl="1" indent="-388620" algn="l">
              <a:lnSpc>
                <a:spcPts val="5724"/>
              </a:lnSpc>
              <a:buFont typeface="Arial"/>
              <a:buChar char="•"/>
            </a:pPr>
            <a:r>
              <a:rPr lang="en-US" sz="3600">
                <a:solidFill>
                  <a:srgbClr val="726151"/>
                </a:solidFill>
                <a:latin typeface="Kulachat Serif"/>
              </a:rPr>
              <a:t>Disruptions in this axis contribute to: </a:t>
            </a:r>
          </a:p>
          <a:p>
            <a:pPr marL="1424943" lvl="2" indent="-474981" algn="l">
              <a:lnSpc>
                <a:spcPts val="5247"/>
              </a:lnSpc>
              <a:buFont typeface="Arial"/>
              <a:buChar char="⚬"/>
            </a:pPr>
            <a:r>
              <a:rPr lang="en-US" sz="3300">
                <a:solidFill>
                  <a:srgbClr val="726151"/>
                </a:solidFill>
                <a:latin typeface="Kulachat Serif"/>
              </a:rPr>
              <a:t>Mental health disorders, emotional concerns, cognitive changes, neurodevelopment &amp; degenerative diseases, digestive dysfunction, hormonal imbalance, immune system issues</a:t>
            </a:r>
          </a:p>
          <a:p>
            <a:pPr marL="777240" lvl="1" indent="-388620" algn="l">
              <a:lnSpc>
                <a:spcPts val="5724"/>
              </a:lnSpc>
              <a:buFont typeface="Arial"/>
              <a:buChar char="•"/>
            </a:pPr>
            <a:r>
              <a:rPr lang="en-US" sz="3600">
                <a:solidFill>
                  <a:srgbClr val="726151"/>
                </a:solidFill>
                <a:latin typeface="Kulachat Serif"/>
              </a:rPr>
              <a:t>Correcting imbalances &amp; inflammation in the gut shows great promise clinically &amp; in research for management of mental health &amp; cognitive concerns</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DB94C6BCE08D48BE3C468CB52ABD43" ma:contentTypeVersion="17" ma:contentTypeDescription="Create a new document." ma:contentTypeScope="" ma:versionID="755b297144c9c4b365677f86afffb91f">
  <xsd:schema xmlns:xsd="http://www.w3.org/2001/XMLSchema" xmlns:xs="http://www.w3.org/2001/XMLSchema" xmlns:p="http://schemas.microsoft.com/office/2006/metadata/properties" xmlns:ns2="7baade01-f2ec-4604-a117-319c1933e7da" xmlns:ns3="46094679-66f4-4eef-b740-98aee4fff822" targetNamespace="http://schemas.microsoft.com/office/2006/metadata/properties" ma:root="true" ma:fieldsID="ebcd704361211bde06b01e2588da41ed" ns2:_="" ns3:_="">
    <xsd:import namespace="7baade01-f2ec-4604-a117-319c1933e7da"/>
    <xsd:import namespace="46094679-66f4-4eef-b740-98aee4fff82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AutoKeyPoints" minOccurs="0"/>
                <xsd:element ref="ns2:MediaServiceKeyPoints" minOccurs="0"/>
                <xsd:element ref="ns2:MediaServiceGenerationTime" minOccurs="0"/>
                <xsd:element ref="ns2:MediaServiceEventHashCode"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aade01-f2ec-4604-a117-319c1933e7da"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64d8c1f-8768-4bb2-8afd-61efd545b56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094679-66f4-4eef-b740-98aee4fff82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d2fb06a-cbc2-41d7-a12d-36ab39308e75}" ma:internalName="TaxCatchAll" ma:showField="CatchAllData" ma:web="46094679-66f4-4eef-b740-98aee4fff8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baade01-f2ec-4604-a117-319c1933e7da">
      <Terms xmlns="http://schemas.microsoft.com/office/infopath/2007/PartnerControls"/>
    </lcf76f155ced4ddcb4097134ff3c332f>
    <TaxCatchAll xmlns="46094679-66f4-4eef-b740-98aee4fff822" xsi:nil="true"/>
  </documentManagement>
</p:properties>
</file>

<file path=customXml/itemProps1.xml><?xml version="1.0" encoding="utf-8"?>
<ds:datastoreItem xmlns:ds="http://schemas.openxmlformats.org/officeDocument/2006/customXml" ds:itemID="{D161F417-042A-4CF1-AF09-888F426D3E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aade01-f2ec-4604-a117-319c1933e7da"/>
    <ds:schemaRef ds:uri="46094679-66f4-4eef-b740-98aee4fff8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B485765-A6D8-4DCF-BF4F-7FA10514CD4D}">
  <ds:schemaRefs>
    <ds:schemaRef ds:uri="http://schemas.microsoft.com/sharepoint/v3/contenttype/forms"/>
  </ds:schemaRefs>
</ds:datastoreItem>
</file>

<file path=customXml/itemProps3.xml><?xml version="1.0" encoding="utf-8"?>
<ds:datastoreItem xmlns:ds="http://schemas.openxmlformats.org/officeDocument/2006/customXml" ds:itemID="{CA775F5D-3A6C-445F-A0B8-56425EB5682F}">
  <ds:schemaRefs>
    <ds:schemaRef ds:uri="http://schemas.openxmlformats.org/package/2006/metadata/core-properties"/>
    <ds:schemaRef ds:uri="http://purl.org/dc/dcmitype/"/>
    <ds:schemaRef ds:uri="http://schemas.microsoft.com/office/infopath/2007/PartnerControls"/>
    <ds:schemaRef ds:uri="7baade01-f2ec-4604-a117-319c1933e7da"/>
    <ds:schemaRef ds:uri="http://purl.org/dc/elements/1.1/"/>
    <ds:schemaRef ds:uri="http://schemas.microsoft.com/office/2006/metadata/properties"/>
    <ds:schemaRef ds:uri="http://schemas.microsoft.com/office/2006/documentManagement/types"/>
    <ds:schemaRef ds:uri="http://purl.org/dc/terms/"/>
    <ds:schemaRef ds:uri="46094679-66f4-4eef-b740-98aee4fff82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14</TotalTime>
  <Words>1980</Words>
  <Application>Microsoft Office PowerPoint</Application>
  <PresentationFormat>Custom</PresentationFormat>
  <Paragraphs>214</Paragraphs>
  <Slides>32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Angella White</vt:lpstr>
      <vt:lpstr>Kulachat Serif Italics</vt:lpstr>
      <vt:lpstr>Arial</vt:lpstr>
      <vt:lpstr>Kulachat Serif</vt:lpstr>
      <vt:lpstr>Kulachat Serif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Gut-Mind Connection</dc:title>
  <cp:lastModifiedBy>Health 1st Team</cp:lastModifiedBy>
  <cp:revision>2</cp:revision>
  <dcterms:created xsi:type="dcterms:W3CDTF">2006-08-16T00:00:00Z</dcterms:created>
  <dcterms:modified xsi:type="dcterms:W3CDTF">2024-05-08T15:27:03Z</dcterms:modified>
  <dc:identifier>DAGDwROvZzY</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0x01010091DB94C6BCE08D48BE3C468CB52ABD43</vt:lpwstr>
  </property>
  <property fmtid="{D5CDD505-2E9C-101B-9397-08002B2CF9AE}" pid="3" name="MediaServiceImageTags">
    <vt:lpwstr/>
  </property>
</Properties>
</file>